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64" r:id="rId3"/>
    <p:sldId id="263" r:id="rId4"/>
    <p:sldId id="257" r:id="rId5"/>
    <p:sldId id="259" r:id="rId6"/>
    <p:sldId id="260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76" r:id="rId21"/>
    <p:sldId id="277" r:id="rId22"/>
    <p:sldId id="285" r:id="rId23"/>
    <p:sldId id="279" r:id="rId24"/>
    <p:sldId id="280" r:id="rId25"/>
    <p:sldId id="282" r:id="rId26"/>
    <p:sldId id="283" r:id="rId27"/>
    <p:sldId id="281" r:id="rId28"/>
    <p:sldId id="284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7" r:id="rId40"/>
    <p:sldId id="298" r:id="rId41"/>
    <p:sldId id="296" r:id="rId42"/>
    <p:sldId id="299" r:id="rId43"/>
    <p:sldId id="301" r:id="rId44"/>
    <p:sldId id="300" r:id="rId4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1" autoAdjust="0"/>
    <p:restoredTop sz="96448" autoAdjust="0"/>
  </p:normalViewPr>
  <p:slideViewPr>
    <p:cSldViewPr>
      <p:cViewPr varScale="1">
        <p:scale>
          <a:sx n="69" d="100"/>
          <a:sy n="69" d="100"/>
        </p:scale>
        <p:origin x="-7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10598-BEBD-4E91-9CC4-E3D49F7D919C}" type="datetimeFigureOut">
              <a:rPr lang="fr-FR" smtClean="0"/>
              <a:t>11/03/2014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7A8E7-C835-4F4B-AB14-86B0C6281C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284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7A8E7-C835-4F4B-AB14-86B0C6281C9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225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Vol libre </a:t>
            </a:r>
            <a:r>
              <a:rPr lang="fr-FR" smtClean="0"/>
              <a:t>- libériste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7A8E7-C835-4F4B-AB14-86B0C6281C9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552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7A8E7-C835-4F4B-AB14-86B0C6281C9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55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7A8E7-C835-4F4B-AB14-86B0C6281C9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552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7A8E7-C835-4F4B-AB14-86B0C6281C9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552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7A8E7-C835-4F4B-AB14-86B0C6281C9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552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7A8E7-C835-4F4B-AB14-86B0C6281C9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552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7A8E7-C835-4F4B-AB14-86B0C6281C9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552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7A8E7-C835-4F4B-AB14-86B0C6281C9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552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7A8E7-C835-4F4B-AB14-86B0C6281C9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552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Pilotage d’avion -&gt; aviateur</a:t>
            </a:r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7A8E7-C835-4F4B-AB14-86B0C6281C9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55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Faire remarquer : que nous parlons d’aviation de loisir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7A8E7-C835-4F4B-AB14-86B0C6281C9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55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7A8E7-C835-4F4B-AB14-86B0C6281C9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552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7A8E7-C835-4F4B-AB14-86B0C6281C9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552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Faire remarquer : </a:t>
            </a:r>
            <a:r>
              <a:rPr lang="fr-FR" dirty="0" err="1" smtClean="0"/>
              <a:t>aéromodelisme</a:t>
            </a:r>
            <a:r>
              <a:rPr lang="fr-FR" dirty="0" smtClean="0"/>
              <a:t> -&gt; brevet</a:t>
            </a:r>
          </a:p>
          <a:p>
            <a:endParaRPr lang="fr-FR" dirty="0" smtClean="0"/>
          </a:p>
          <a:p>
            <a:r>
              <a:rPr lang="fr-FR" dirty="0" smtClean="0"/>
              <a:t>Drone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7A8E7-C835-4F4B-AB14-86B0C6281C9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552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7A8E7-C835-4F4B-AB14-86B0C6281C9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552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7A8E7-C835-4F4B-AB14-86B0C6281C9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552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Vol libre - libériste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7A8E7-C835-4F4B-AB14-86B0C6281C9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55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B72A-B5C9-4C12-8DA1-FD4F98B7510D}" type="datetimeFigureOut">
              <a:rPr lang="fr-FR" smtClean="0"/>
              <a:t>11/03/2014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DB4C-F3D2-4112-BD8C-7A2054864F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36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B72A-B5C9-4C12-8DA1-FD4F98B7510D}" type="datetimeFigureOut">
              <a:rPr lang="fr-FR" smtClean="0"/>
              <a:t>11/03/2014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DB4C-F3D2-4112-BD8C-7A2054864F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02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B72A-B5C9-4C12-8DA1-FD4F98B7510D}" type="datetimeFigureOut">
              <a:rPr lang="fr-FR" smtClean="0"/>
              <a:t>11/03/2014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DB4C-F3D2-4112-BD8C-7A2054864F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45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B72A-B5C9-4C12-8DA1-FD4F98B7510D}" type="datetimeFigureOut">
              <a:rPr lang="fr-FR" smtClean="0"/>
              <a:t>11/03/2014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DB4C-F3D2-4112-BD8C-7A2054864F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10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B72A-B5C9-4C12-8DA1-FD4F98B7510D}" type="datetimeFigureOut">
              <a:rPr lang="fr-FR" smtClean="0"/>
              <a:t>11/03/2014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DB4C-F3D2-4112-BD8C-7A2054864F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78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B72A-B5C9-4C12-8DA1-FD4F98B7510D}" type="datetimeFigureOut">
              <a:rPr lang="fr-FR" smtClean="0"/>
              <a:t>11/03/2014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DB4C-F3D2-4112-BD8C-7A2054864F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41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B72A-B5C9-4C12-8DA1-FD4F98B7510D}" type="datetimeFigureOut">
              <a:rPr lang="fr-FR" smtClean="0"/>
              <a:t>11/03/2014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DB4C-F3D2-4112-BD8C-7A2054864F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24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B72A-B5C9-4C12-8DA1-FD4F98B7510D}" type="datetimeFigureOut">
              <a:rPr lang="fr-FR" smtClean="0"/>
              <a:t>11/03/2014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DB4C-F3D2-4112-BD8C-7A2054864F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1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B72A-B5C9-4C12-8DA1-FD4F98B7510D}" type="datetimeFigureOut">
              <a:rPr lang="fr-FR" smtClean="0"/>
              <a:t>11/03/2014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DB4C-F3D2-4112-BD8C-7A2054864F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35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B72A-B5C9-4C12-8DA1-FD4F98B7510D}" type="datetimeFigureOut">
              <a:rPr lang="fr-FR" smtClean="0"/>
              <a:t>11/03/2014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DB4C-F3D2-4112-BD8C-7A2054864F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0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B72A-B5C9-4C12-8DA1-FD4F98B7510D}" type="datetimeFigureOut">
              <a:rPr lang="fr-FR" smtClean="0"/>
              <a:t>11/03/2014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DB4C-F3D2-4112-BD8C-7A2054864F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08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0B72A-B5C9-4C12-8DA1-FD4F98B7510D}" type="datetimeFigureOut">
              <a:rPr lang="fr-FR" smtClean="0"/>
              <a:t>11/03/2014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BDB4C-F3D2-4112-BD8C-7A2054864F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54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youtube.com/watch?v=ui15lP7gap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YWSpefYWPAU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youtube.com/watch?v=UAZZnA3o9rw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youtube.com/watch?v=8neWdw5P19w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youtube.com/watch?v=xrj37OUVZA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http://www.youtube.com/watch?v=AptB9l-ajS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youtube.com/watch?v=7Amk-VB71V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55cNih4k9OI" TargetMode="Externa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DPFD1JC9SU" TargetMode="External"/><Relationship Id="rId2" Type="http://schemas.openxmlformats.org/officeDocument/2006/relationships/hyperlink" Target="http://www.youtube.com/watch?v=HOHBwMahM3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youtube.com/watch?v=mt9fv8awqh0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youtube.com/watch?v=iph6qc-3ywM#t=244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fa-aero.fr/" TargetMode="External"/><Relationship Id="rId2" Type="http://schemas.openxmlformats.org/officeDocument/2006/relationships/hyperlink" Target="http://www.ulm-alsace.ffplum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lsafly.fr/" TargetMode="External"/><Relationship Id="rId4" Type="http://schemas.openxmlformats.org/officeDocument/2006/relationships/hyperlink" Target="http://ffvv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Mode_de_transpor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772400" cy="1470025"/>
          </a:xfrm>
        </p:spPr>
        <p:txBody>
          <a:bodyPr/>
          <a:lstStyle/>
          <a:p>
            <a:r>
              <a:rPr lang="fr-FR" dirty="0" smtClean="0"/>
              <a:t>DECOUVERTE ET INITIATION AU PILOTAGE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2276872"/>
            <a:ext cx="8064896" cy="3744416"/>
          </a:xfrm>
        </p:spPr>
        <p:txBody>
          <a:bodyPr>
            <a:normAutofit fontScale="32500" lnSpcReduction="20000"/>
          </a:bodyPr>
          <a:lstStyle/>
          <a:p>
            <a:r>
              <a:rPr lang="fr-FR" dirty="0" smtClean="0"/>
              <a:t>*</a:t>
            </a:r>
            <a:endParaRPr lang="fr-FR" dirty="0"/>
          </a:p>
          <a:p>
            <a:r>
              <a:rPr lang="fr-FR" sz="7400" dirty="0" smtClean="0"/>
              <a:t>aviation </a:t>
            </a:r>
            <a:r>
              <a:rPr lang="fr-FR" sz="7400" dirty="0"/>
              <a:t>de loisir </a:t>
            </a:r>
            <a:r>
              <a:rPr lang="fr-FR" sz="7400" dirty="0" smtClean="0"/>
              <a:t> 3 </a:t>
            </a:r>
            <a:r>
              <a:rPr lang="fr-FR" sz="7400" dirty="0"/>
              <a:t>cours théoriques + 2 vols découverte </a:t>
            </a:r>
          </a:p>
          <a:p>
            <a:r>
              <a:rPr lang="fr-FR" dirty="0" smtClean="0"/>
              <a:t>Réunion </a:t>
            </a:r>
            <a:r>
              <a:rPr lang="fr-FR" dirty="0"/>
              <a:t>d’information le mardi </a:t>
            </a:r>
            <a:r>
              <a:rPr lang="fr-FR" dirty="0" smtClean="0"/>
              <a:t>24 septembre </a:t>
            </a:r>
            <a:r>
              <a:rPr lang="fr-FR" dirty="0"/>
              <a:t>2013 à 19 h 00 au collège Berlioz.</a:t>
            </a:r>
          </a:p>
          <a:p>
            <a:endParaRPr lang="fr-FR" dirty="0" smtClean="0"/>
          </a:p>
          <a:p>
            <a:pPr algn="l"/>
            <a:r>
              <a:rPr lang="fr-FR" sz="8600" dirty="0" smtClean="0"/>
              <a:t>Découvrez </a:t>
            </a:r>
            <a:r>
              <a:rPr lang="fr-FR" sz="8600" dirty="0"/>
              <a:t>l’aviation de loisir à travers ses différentes disciplines. 3 séances en </a:t>
            </a:r>
            <a:r>
              <a:rPr lang="fr-FR" sz="8600" dirty="0" smtClean="0"/>
              <a:t>salle </a:t>
            </a:r>
            <a:r>
              <a:rPr lang="fr-FR" sz="8600" dirty="0"/>
              <a:t>: différentes disciplines (avion, </a:t>
            </a:r>
            <a:r>
              <a:rPr lang="fr-FR" sz="8600" dirty="0" err="1"/>
              <a:t>ulm</a:t>
            </a:r>
            <a:r>
              <a:rPr lang="fr-FR" sz="8600" dirty="0"/>
              <a:t>, planeur), pilotage, règlementation </a:t>
            </a:r>
            <a:r>
              <a:rPr lang="fr-FR" sz="8600" dirty="0" smtClean="0"/>
              <a:t>aérienne</a:t>
            </a:r>
            <a:r>
              <a:rPr lang="fr-FR" sz="8600" dirty="0"/>
              <a:t>. </a:t>
            </a:r>
            <a:endParaRPr lang="fr-FR" sz="8600" dirty="0" smtClean="0"/>
          </a:p>
          <a:p>
            <a:pPr algn="l"/>
            <a:r>
              <a:rPr lang="fr-FR" sz="8600" dirty="0" smtClean="0"/>
              <a:t>2 </a:t>
            </a:r>
            <a:r>
              <a:rPr lang="fr-FR" sz="8600" dirty="0"/>
              <a:t>vols découverte sur l’aérodrome de Colmar : en planeur et en avion </a:t>
            </a:r>
            <a:r>
              <a:rPr lang="fr-FR" sz="8600" dirty="0" smtClean="0"/>
              <a:t>ultraléger</a:t>
            </a:r>
            <a:endParaRPr lang="fr-FR" sz="8600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372200" y="6011996"/>
            <a:ext cx="1784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Yves </a:t>
            </a:r>
            <a:r>
              <a:rPr lang="fr-FR" dirty="0" err="1" smtClean="0"/>
              <a:t>Haenn</a:t>
            </a:r>
            <a:r>
              <a:rPr lang="fr-FR" dirty="0" smtClean="0"/>
              <a:t> 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770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054519"/>
            <a:ext cx="8229600" cy="1143000"/>
          </a:xfrm>
        </p:spPr>
        <p:txBody>
          <a:bodyPr>
            <a:normAutofit/>
          </a:bodyPr>
          <a:lstStyle/>
          <a:p>
            <a:r>
              <a:rPr lang="fr-FR" sz="5400" b="1" dirty="0" smtClean="0"/>
              <a:t>Aéronefs non motorisés</a:t>
            </a:r>
            <a:endParaRPr lang="fr-FR" sz="5400" b="1" dirty="0"/>
          </a:p>
        </p:txBody>
      </p:sp>
      <p:pic>
        <p:nvPicPr>
          <p:cNvPr id="6146" name="Picture 2" descr="http://www.mespetitsbonheurs.com/wp-content/uploads/2009/07/montgolfiere-rose-et-ble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491" y="0"/>
            <a:ext cx="10112051" cy="685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 rot="10800000" flipV="1">
            <a:off x="5580112" y="4703476"/>
            <a:ext cx="4032448" cy="735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000" b="1" dirty="0" smtClean="0"/>
              <a:t>Montgolfière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286936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44429E-6 L 2.5E-6 -0.461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0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4/46/Parapente_-_Les_Saisies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89602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 rot="10800000" flipV="1">
            <a:off x="5825117" y="1268760"/>
            <a:ext cx="3312368" cy="78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000" b="1" dirty="0" smtClean="0"/>
              <a:t>Parapente</a:t>
            </a:r>
            <a:endParaRPr lang="fr-FR" sz="4000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562282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www.delta-club-82.com/bible/ailes/laminar-z9_id784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674" y="-35435"/>
            <a:ext cx="9894202" cy="686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 rot="10800000" flipV="1">
            <a:off x="0" y="1052736"/>
            <a:ext cx="3312368" cy="78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000" b="1" dirty="0" smtClean="0">
                <a:solidFill>
                  <a:schemeClr val="bg1"/>
                </a:solidFill>
              </a:rPr>
              <a:t>Delta Plane</a:t>
            </a:r>
            <a:endParaRPr lang="fr-F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0140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.bp.blogspot.com/_GMep_aByuJ8/TQ3-QNAcujI/AAAAAAAABfk/u754Y4LKwYM/s1600/OS1_296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329996" cy="74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 rot="10800000" flipV="1">
            <a:off x="5436096" y="3573016"/>
            <a:ext cx="3312368" cy="78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000" b="1" dirty="0" smtClean="0"/>
              <a:t>Planeur</a:t>
            </a:r>
            <a:endParaRPr lang="fr-FR" sz="4000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223392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a/ae/Metlife_snoopy_two_bli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59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054519"/>
            <a:ext cx="8229600" cy="1143000"/>
          </a:xfrm>
        </p:spPr>
        <p:txBody>
          <a:bodyPr>
            <a:normAutofit/>
          </a:bodyPr>
          <a:lstStyle/>
          <a:p>
            <a:r>
              <a:rPr lang="fr-FR" sz="5400" b="1" dirty="0" smtClean="0"/>
              <a:t>Aéronefs motorisés</a:t>
            </a:r>
            <a:endParaRPr lang="fr-FR" sz="5400" b="1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 rot="10800000" flipV="1">
            <a:off x="5436096" y="5435741"/>
            <a:ext cx="4032448" cy="735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000" b="1" dirty="0" smtClean="0"/>
              <a:t>Aérostat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398792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44429E-6 L 2.5E-6 -0.461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0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aptemedelair.fr/uploads/photos/vol-d-initiation-au-paramoteur-a-vitry-en-artois_d0c97ecac96b5325d9a0a2490e6db720e00bcd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9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 rot="10800000" flipV="1">
            <a:off x="5825117" y="1268760"/>
            <a:ext cx="3312368" cy="78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000" b="1" dirty="0" err="1" smtClean="0"/>
              <a:t>Paramoteur</a:t>
            </a:r>
            <a:endParaRPr lang="fr-FR" sz="4000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392612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doctissimo.fr/1/divers/ulm-pendulaire/photo/hd/5081728508/937704d0b/ulm-pendulaire-ulm-pendulaire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300185" cy="697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 rot="10800000" flipV="1">
            <a:off x="3923928" y="5589240"/>
            <a:ext cx="3312368" cy="78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000" b="1" dirty="0" smtClean="0"/>
              <a:t>Pendulaire</a:t>
            </a:r>
            <a:endParaRPr lang="fr-FR" sz="4000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130481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hoto-paramoteur.com/pages-site/autogyre-autogire/autogire-mt03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6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 rot="10800000" flipV="1">
            <a:off x="6300192" y="1052736"/>
            <a:ext cx="3312368" cy="78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000" b="1" dirty="0" smtClean="0"/>
              <a:t>Autogire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4000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546529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ulmoccasion.com/media/00/02/32014648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7" y="-5190"/>
            <a:ext cx="102789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 rot="10800000" flipV="1">
            <a:off x="323528" y="548680"/>
            <a:ext cx="3312368" cy="78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000" b="1" dirty="0" smtClean="0"/>
              <a:t>3 axes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2913896354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 rot="10800000" flipV="1">
            <a:off x="323528" y="548680"/>
            <a:ext cx="3312368" cy="78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000" b="1" dirty="0" err="1" smtClean="0"/>
              <a:t>Motoplaneur</a:t>
            </a:r>
            <a:endParaRPr lang="fr-FR" sz="40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4000" b="1" dirty="0"/>
          </a:p>
        </p:txBody>
      </p:sp>
      <p:pic>
        <p:nvPicPr>
          <p:cNvPr id="7170" name="Picture 2" descr="http://u.jimdo.com/www61/o/s4de3aeb0be30e095/img/i3785137c1461209c/1374564639/std/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820472" cy="364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735688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8" name="Picture 6" descr="http://www.rcawsey.co.uk/c-gdu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2" y="260648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laophi.files.wordpress.com/2010/10/parapente-biplac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3571875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6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tagazous.free.fr/photos/highdef/25/258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0416"/>
            <a:ext cx="9827142" cy="646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 rot="10800000" flipV="1">
            <a:off x="323528" y="548680"/>
            <a:ext cx="3312368" cy="78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000" b="1" dirty="0" smtClean="0"/>
              <a:t>Avion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1982596042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robinsonheli.com/slideshow/r22/slides/r22_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333715"/>
            <a:ext cx="9808720" cy="599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 rot="10800000" flipV="1">
            <a:off x="323528" y="548680"/>
            <a:ext cx="3312368" cy="78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000" b="1" dirty="0" smtClean="0"/>
              <a:t>L’Hélicoptère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230185217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Certifié / Non certifié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87624" y="1340768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Non certifié  -&gt;  ULM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187624" y="2204864"/>
            <a:ext cx="3096344" cy="33930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 smtClean="0"/>
              <a:t>Que en ULM</a:t>
            </a:r>
          </a:p>
          <a:p>
            <a:pPr marL="0" indent="0" algn="ctr">
              <a:buNone/>
            </a:pPr>
            <a:endParaRPr lang="fr-FR" sz="2400" dirty="0" smtClean="0"/>
          </a:p>
          <a:p>
            <a:r>
              <a:rPr lang="fr-FR" sz="2400" dirty="0" smtClean="0"/>
              <a:t>Pendulaire</a:t>
            </a:r>
          </a:p>
          <a:p>
            <a:r>
              <a:rPr lang="fr-FR" sz="2400" dirty="0" err="1" smtClean="0"/>
              <a:t>Paramoteur</a:t>
            </a:r>
            <a:endParaRPr lang="fr-FR" sz="2400" dirty="0" smtClean="0"/>
          </a:p>
          <a:p>
            <a:r>
              <a:rPr lang="fr-FR" sz="2400" dirty="0" smtClean="0"/>
              <a:t>Autogire</a:t>
            </a:r>
          </a:p>
          <a:p>
            <a:r>
              <a:rPr lang="fr-FR" sz="2400" dirty="0" smtClean="0"/>
              <a:t>3 axes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644008" y="2204864"/>
            <a:ext cx="3096344" cy="3393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dirty="0" smtClean="0"/>
              <a:t>ULM et Certifié</a:t>
            </a:r>
          </a:p>
          <a:p>
            <a:pPr marL="0" indent="0" algn="ctr">
              <a:buNone/>
            </a:pPr>
            <a:endParaRPr lang="fr-FR" sz="2400" dirty="0" smtClean="0"/>
          </a:p>
          <a:p>
            <a:r>
              <a:rPr lang="fr-FR" sz="2400" dirty="0" smtClean="0"/>
              <a:t>Avion</a:t>
            </a:r>
          </a:p>
          <a:p>
            <a:r>
              <a:rPr lang="fr-FR" sz="2400" dirty="0" smtClean="0"/>
              <a:t>Planeur motorisé</a:t>
            </a:r>
          </a:p>
          <a:p>
            <a:r>
              <a:rPr lang="fr-FR" sz="2400" dirty="0" smtClean="0"/>
              <a:t>Aérostat</a:t>
            </a:r>
          </a:p>
          <a:p>
            <a:r>
              <a:rPr lang="fr-FR" sz="2400" dirty="0" smtClean="0"/>
              <a:t>Hélicoptère</a:t>
            </a:r>
          </a:p>
        </p:txBody>
      </p:sp>
    </p:spTree>
    <p:extLst>
      <p:ext uri="{BB962C8B-B14F-4D97-AF65-F5344CB8AC3E}">
        <p14:creationId xmlns:p14="http://schemas.microsoft.com/office/powerpoint/2010/main" val="237450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motivations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772816"/>
            <a:ext cx="7725544" cy="4525963"/>
          </a:xfrm>
        </p:spPr>
        <p:txBody>
          <a:bodyPr/>
          <a:lstStyle/>
          <a:p>
            <a:r>
              <a:rPr lang="fr-FR" dirty="0" smtClean="0"/>
              <a:t>Passer un brevet de pilote</a:t>
            </a:r>
          </a:p>
          <a:p>
            <a:r>
              <a:rPr lang="fr-FR" dirty="0" smtClean="0"/>
              <a:t>Se préparer à une carrière pro </a:t>
            </a:r>
            <a:r>
              <a:rPr lang="fr-FR" dirty="0" err="1" smtClean="0"/>
              <a:t>aéro</a:t>
            </a:r>
            <a:endParaRPr lang="fr-FR" dirty="0" smtClean="0"/>
          </a:p>
          <a:p>
            <a:r>
              <a:rPr lang="fr-FR" dirty="0" smtClean="0"/>
              <a:t>Acquérir et posséder une machine volante</a:t>
            </a:r>
          </a:p>
          <a:p>
            <a:r>
              <a:rPr lang="fr-FR" dirty="0" smtClean="0"/>
              <a:t>Emmener des passagers</a:t>
            </a:r>
          </a:p>
          <a:p>
            <a:r>
              <a:rPr lang="fr-FR" dirty="0" smtClean="0"/>
              <a:t>Voyager, moyen de transport</a:t>
            </a:r>
          </a:p>
          <a:p>
            <a:r>
              <a:rPr lang="fr-FR" dirty="0" smtClean="0"/>
              <a:t>Pratiquer un sport, compétition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284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contraintes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772816"/>
            <a:ext cx="8229600" cy="4525963"/>
          </a:xfrm>
        </p:spPr>
        <p:txBody>
          <a:bodyPr/>
          <a:lstStyle/>
          <a:p>
            <a:r>
              <a:rPr lang="fr-FR" dirty="0" smtClean="0"/>
              <a:t>Le coût</a:t>
            </a:r>
          </a:p>
          <a:p>
            <a:r>
              <a:rPr lang="fr-FR" dirty="0"/>
              <a:t>C</a:t>
            </a:r>
            <a:r>
              <a:rPr lang="fr-FR" dirty="0" smtClean="0"/>
              <a:t>omplexité technique </a:t>
            </a:r>
          </a:p>
          <a:p>
            <a:r>
              <a:rPr lang="fr-FR" dirty="0" smtClean="0"/>
              <a:t>Aptitude physique</a:t>
            </a:r>
          </a:p>
          <a:p>
            <a:r>
              <a:rPr lang="fr-FR" dirty="0" smtClean="0"/>
              <a:t>La disponibilité</a:t>
            </a:r>
          </a:p>
          <a:p>
            <a:r>
              <a:rPr lang="fr-FR" dirty="0" smtClean="0"/>
              <a:t>Proximité géographique</a:t>
            </a:r>
          </a:p>
          <a:p>
            <a:r>
              <a:rPr lang="fr-FR" dirty="0" smtClean="0"/>
              <a:t>Contraintes environnementales/météo</a:t>
            </a:r>
          </a:p>
          <a:p>
            <a:r>
              <a:rPr lang="fr-FR" dirty="0" smtClean="0"/>
              <a:t>Le maintien des compétences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474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qualifications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1295" y="1988840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Vol en double commande</a:t>
            </a:r>
          </a:p>
          <a:p>
            <a:r>
              <a:rPr lang="fr-FR" dirty="0" smtClean="0"/>
              <a:t>Autorisation de vol seul par un instructeur</a:t>
            </a:r>
          </a:p>
          <a:p>
            <a:r>
              <a:rPr lang="fr-FR" dirty="0" smtClean="0"/>
              <a:t>Brevet (Licence)</a:t>
            </a:r>
          </a:p>
          <a:p>
            <a:r>
              <a:rPr lang="fr-FR" dirty="0" smtClean="0"/>
              <a:t>Emport passager</a:t>
            </a:r>
          </a:p>
          <a:p>
            <a:r>
              <a:rPr lang="fr-FR" dirty="0" smtClean="0"/>
              <a:t>Radio internationale</a:t>
            </a:r>
          </a:p>
          <a:p>
            <a:r>
              <a:rPr lang="fr-FR" dirty="0" smtClean="0"/>
              <a:t>Qualifications </a:t>
            </a:r>
            <a:r>
              <a:rPr lang="fr-FR" dirty="0" smtClean="0"/>
              <a:t>(dia suivant</a:t>
            </a:r>
            <a:r>
              <a:rPr lang="fr-FR" dirty="0" smtClean="0"/>
              <a:t>)</a:t>
            </a:r>
          </a:p>
          <a:p>
            <a:r>
              <a:rPr lang="fr-FR" dirty="0" smtClean="0"/>
              <a:t>Instructeur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274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qualifications additionnelles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9672" y="1916832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fr-FR" dirty="0" smtClean="0"/>
              <a:t>Qualifications de type</a:t>
            </a:r>
          </a:p>
          <a:p>
            <a:pPr lvl="1"/>
            <a:r>
              <a:rPr lang="fr-FR" dirty="0" smtClean="0"/>
              <a:t>Voltige</a:t>
            </a:r>
          </a:p>
          <a:p>
            <a:pPr lvl="1"/>
            <a:r>
              <a:rPr lang="fr-FR" dirty="0" smtClean="0"/>
              <a:t>Vol de nuit</a:t>
            </a:r>
          </a:p>
          <a:p>
            <a:pPr lvl="1"/>
            <a:r>
              <a:rPr lang="fr-FR" dirty="0" smtClean="0"/>
              <a:t>Vol </a:t>
            </a:r>
            <a:r>
              <a:rPr lang="fr-FR" dirty="0"/>
              <a:t>de </a:t>
            </a:r>
            <a:r>
              <a:rPr lang="fr-FR" dirty="0" smtClean="0"/>
              <a:t>montagne  Neige/Eau</a:t>
            </a:r>
            <a:endParaRPr lang="fr-FR" dirty="0"/>
          </a:p>
          <a:p>
            <a:pPr lvl="1"/>
            <a:r>
              <a:rPr lang="fr-FR" dirty="0" smtClean="0"/>
              <a:t>Remorquage planeur</a:t>
            </a:r>
          </a:p>
          <a:p>
            <a:pPr lvl="1"/>
            <a:r>
              <a:rPr lang="fr-FR" dirty="0" smtClean="0"/>
              <a:t>Largage parachutiste</a:t>
            </a:r>
          </a:p>
          <a:p>
            <a:pPr lvl="1"/>
            <a:r>
              <a:rPr lang="fr-FR" dirty="0" smtClean="0"/>
              <a:t>Vol aux instruments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306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26059"/>
            <a:ext cx="8229600" cy="1143000"/>
          </a:xfrm>
        </p:spPr>
        <p:txBody>
          <a:bodyPr/>
          <a:lstStyle/>
          <a:p>
            <a:r>
              <a:rPr lang="fr-FR" dirty="0" smtClean="0"/>
              <a:t>La 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0463" y="1124744"/>
            <a:ext cx="8229600" cy="64807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fr-FR" sz="11200" dirty="0" smtClean="0"/>
              <a:t>Inscription dans une école (déclaration DSAC)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                                      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720770" y="2242968"/>
            <a:ext cx="3384376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2800" dirty="0" smtClean="0"/>
              <a:t>Apprentissage en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12800" dirty="0" smtClean="0"/>
              <a:t>double commande</a:t>
            </a:r>
          </a:p>
          <a:p>
            <a:endParaRPr lang="fr-FR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/>
              <a:t>                                         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775484" y="1971035"/>
            <a:ext cx="3384376" cy="54873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2800" dirty="0" smtClean="0"/>
              <a:t>Théorie</a:t>
            </a:r>
          </a:p>
          <a:p>
            <a:endParaRPr lang="fr-FR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/>
              <a:t>                                         </a:t>
            </a:r>
            <a:endParaRPr lang="fr-FR" dirty="0"/>
          </a:p>
        </p:txBody>
      </p:sp>
      <p:sp>
        <p:nvSpPr>
          <p:cNvPr id="6" name="Flèche vers le bas 5"/>
          <p:cNvSpPr/>
          <p:nvPr/>
        </p:nvSpPr>
        <p:spPr>
          <a:xfrm>
            <a:off x="6283239" y="2462951"/>
            <a:ext cx="344833" cy="3600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767263" y="2919379"/>
            <a:ext cx="3384376" cy="404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2800" dirty="0" smtClean="0"/>
              <a:t>Epreuve théorique</a:t>
            </a:r>
          </a:p>
          <a:p>
            <a:endParaRPr lang="fr-FR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/>
              <a:t>                                         </a:t>
            </a: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197079" y="3825044"/>
            <a:ext cx="4248472" cy="54006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2800" dirty="0" smtClean="0"/>
              <a:t>Autorisation vol seul</a:t>
            </a:r>
          </a:p>
          <a:p>
            <a:endParaRPr lang="fr-FR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/>
              <a:t>                                         </a:t>
            </a:r>
            <a:endParaRPr lang="fr-FR" dirty="0"/>
          </a:p>
        </p:txBody>
      </p:sp>
      <p:sp>
        <p:nvSpPr>
          <p:cNvPr id="9" name="Flèche vers le bas 8"/>
          <p:cNvSpPr/>
          <p:nvPr/>
        </p:nvSpPr>
        <p:spPr>
          <a:xfrm>
            <a:off x="4176130" y="4521333"/>
            <a:ext cx="344833" cy="2758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5076056" y="4869160"/>
            <a:ext cx="3384376" cy="404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1200" dirty="0" smtClean="0"/>
              <a:t>Epreuve</a:t>
            </a:r>
            <a:r>
              <a:rPr lang="fr-FR" sz="9600" dirty="0" smtClean="0"/>
              <a:t> </a:t>
            </a:r>
            <a:r>
              <a:rPr lang="fr-FR" sz="11200" dirty="0" smtClean="0"/>
              <a:t>pratique</a:t>
            </a:r>
            <a:endParaRPr lang="fr-FR" sz="9600" dirty="0" smtClean="0"/>
          </a:p>
          <a:p>
            <a:endParaRPr lang="fr-FR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/>
              <a:t>                                         </a:t>
            </a:r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822229" y="4869160"/>
            <a:ext cx="3384376" cy="404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1200" dirty="0" smtClean="0"/>
              <a:t>Expérience acquise</a:t>
            </a:r>
          </a:p>
          <a:p>
            <a:endParaRPr lang="fr-FR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/>
              <a:t>                                         </a:t>
            </a:r>
            <a:endParaRPr lang="fr-FR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2828775" y="5922658"/>
            <a:ext cx="3384376" cy="404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1200" dirty="0" smtClean="0"/>
              <a:t>BREVET</a:t>
            </a:r>
          </a:p>
          <a:p>
            <a:endParaRPr lang="fr-FR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/>
              <a:t>                                         </a:t>
            </a:r>
            <a:endParaRPr lang="fr-FR" dirty="0"/>
          </a:p>
        </p:txBody>
      </p:sp>
      <p:sp>
        <p:nvSpPr>
          <p:cNvPr id="14" name="Flèche vers le bas 13"/>
          <p:cNvSpPr/>
          <p:nvPr/>
        </p:nvSpPr>
        <p:spPr>
          <a:xfrm>
            <a:off x="2169584" y="1791014"/>
            <a:ext cx="344833" cy="3600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 rot="19519846">
            <a:off x="3556567" y="5373740"/>
            <a:ext cx="344833" cy="3600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bas 15"/>
          <p:cNvSpPr/>
          <p:nvPr/>
        </p:nvSpPr>
        <p:spPr>
          <a:xfrm rot="1621938">
            <a:off x="5139036" y="5395732"/>
            <a:ext cx="344833" cy="3600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bas 16"/>
          <p:cNvSpPr/>
          <p:nvPr/>
        </p:nvSpPr>
        <p:spPr>
          <a:xfrm rot="19519846">
            <a:off x="3412554" y="3397871"/>
            <a:ext cx="344833" cy="3600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e bas 17"/>
          <p:cNvSpPr/>
          <p:nvPr/>
        </p:nvSpPr>
        <p:spPr>
          <a:xfrm rot="1621938">
            <a:off x="4995023" y="3419863"/>
            <a:ext cx="344833" cy="3600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01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 animBg="1"/>
      <p:bldP spid="7" grpId="0"/>
      <p:bldP spid="8" grpId="0"/>
      <p:bldP spid="9" grpId="0" animBg="1"/>
      <p:bldP spid="10" grpId="0"/>
      <p:bldP spid="11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26059"/>
            <a:ext cx="8229600" cy="1143000"/>
          </a:xfrm>
        </p:spPr>
        <p:txBody>
          <a:bodyPr/>
          <a:lstStyle/>
          <a:p>
            <a:r>
              <a:rPr lang="fr-FR" dirty="0" smtClean="0"/>
              <a:t>Apres le brevet</a:t>
            </a:r>
            <a:endParaRPr lang="fr-FR" dirty="0"/>
          </a:p>
        </p:txBody>
      </p: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755576" y="2564904"/>
            <a:ext cx="3250704" cy="3816424"/>
          </a:xfrm>
        </p:spPr>
        <p:txBody>
          <a:bodyPr>
            <a:normAutofit/>
          </a:bodyPr>
          <a:lstStyle/>
          <a:p>
            <a:r>
              <a:rPr lang="fr-FR" dirty="0" smtClean="0"/>
              <a:t>Conditions d’expérience</a:t>
            </a:r>
          </a:p>
          <a:p>
            <a:r>
              <a:rPr lang="fr-FR" dirty="0" smtClean="0"/>
              <a:t>Visite médicale</a:t>
            </a:r>
          </a:p>
          <a:p>
            <a:r>
              <a:rPr lang="fr-FR" dirty="0" smtClean="0"/>
              <a:t>Test avec instructeur</a:t>
            </a:r>
          </a:p>
          <a:p>
            <a:endParaRPr lang="fr-FR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4797152" y="2492896"/>
            <a:ext cx="3250704" cy="351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permanent</a:t>
            </a:r>
          </a:p>
          <a:p>
            <a:endParaRPr lang="fr-FR" dirty="0"/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755576" y="1268760"/>
            <a:ext cx="7992888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 smtClean="0"/>
              <a:t>Aviation Certifiée              Aviation </a:t>
            </a:r>
            <a:r>
              <a:rPr lang="fr-FR" dirty="0"/>
              <a:t>Non </a:t>
            </a:r>
            <a:r>
              <a:rPr lang="fr-FR" dirty="0" smtClean="0"/>
              <a:t>Certifiée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782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fr-FR" dirty="0" smtClean="0"/>
              <a:t>Différents Brevets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2060848"/>
            <a:ext cx="7272808" cy="4209331"/>
          </a:xfrm>
        </p:spPr>
        <p:txBody>
          <a:bodyPr/>
          <a:lstStyle/>
          <a:p>
            <a:pPr marL="0" indent="0" algn="ctr">
              <a:buNone/>
            </a:pPr>
            <a:r>
              <a:rPr lang="fr-FR" sz="4000" dirty="0" smtClean="0"/>
              <a:t>BIA         </a:t>
            </a:r>
          </a:p>
          <a:p>
            <a:pPr marL="0" indent="0" algn="ctr">
              <a:buNone/>
            </a:pPr>
            <a:r>
              <a:rPr lang="fr-FR" sz="3600" dirty="0" smtClean="0"/>
              <a:t>brevet d’initiation aéronautique</a:t>
            </a:r>
          </a:p>
        </p:txBody>
      </p:sp>
    </p:spTree>
    <p:extLst>
      <p:ext uri="{BB962C8B-B14F-4D97-AF65-F5344CB8AC3E}">
        <p14:creationId xmlns:p14="http://schemas.microsoft.com/office/powerpoint/2010/main" val="4859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35393 L -0.00903 0.0321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ltapla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" t="11747" r="12154" b="6391"/>
          <a:stretch/>
        </p:blipFill>
        <p:spPr bwMode="auto">
          <a:xfrm>
            <a:off x="467544" y="620688"/>
            <a:ext cx="4294909" cy="32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otre-fk9.pagesperso-orange.fr/images/6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01008"/>
            <a:ext cx="4394092" cy="29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53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fr-FR" dirty="0" smtClean="0"/>
              <a:t>Différents Brevets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628800"/>
            <a:ext cx="7272808" cy="4641379"/>
          </a:xfrm>
        </p:spPr>
        <p:txBody>
          <a:bodyPr/>
          <a:lstStyle/>
          <a:p>
            <a:pPr marL="0" indent="0" algn="ctr">
              <a:buNone/>
            </a:pPr>
            <a:r>
              <a:rPr lang="fr-FR" sz="4000" dirty="0" smtClean="0"/>
              <a:t>Aviation certifiée        </a:t>
            </a:r>
          </a:p>
          <a:p>
            <a:pPr marL="0" indent="0">
              <a:buNone/>
            </a:pPr>
            <a:r>
              <a:rPr lang="fr-FR" sz="3600" dirty="0" smtClean="0"/>
              <a:t>Brevet de base</a:t>
            </a:r>
          </a:p>
          <a:p>
            <a:pPr marL="0" indent="0">
              <a:buNone/>
            </a:pPr>
            <a:r>
              <a:rPr lang="fr-FR" sz="3600" dirty="0" smtClean="0"/>
              <a:t>Brevet de pilote privé PPL</a:t>
            </a:r>
          </a:p>
          <a:p>
            <a:pPr marL="0" indent="0">
              <a:buNone/>
            </a:pPr>
            <a:r>
              <a:rPr lang="fr-FR" sz="3600" dirty="0" smtClean="0"/>
              <a:t>Brevet de pilote professionnel CPL</a:t>
            </a:r>
          </a:p>
          <a:p>
            <a:pPr marL="0" indent="0" algn="ctr">
              <a:buNone/>
            </a:pPr>
            <a:endParaRPr lang="fr-FR" sz="3600" dirty="0" smtClean="0"/>
          </a:p>
        </p:txBody>
      </p:sp>
    </p:spTree>
    <p:extLst>
      <p:ext uri="{BB962C8B-B14F-4D97-AF65-F5344CB8AC3E}">
        <p14:creationId xmlns:p14="http://schemas.microsoft.com/office/powerpoint/2010/main" val="319436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fr-FR" dirty="0" smtClean="0"/>
              <a:t>Différents Brevets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628801"/>
            <a:ext cx="7272808" cy="1512168"/>
          </a:xfrm>
        </p:spPr>
        <p:txBody>
          <a:bodyPr/>
          <a:lstStyle/>
          <a:p>
            <a:pPr marL="0" indent="0" algn="ctr">
              <a:buNone/>
            </a:pPr>
            <a:r>
              <a:rPr lang="fr-FR" sz="4000" dirty="0" smtClean="0"/>
              <a:t>Aviation certifiée        </a:t>
            </a:r>
          </a:p>
          <a:p>
            <a:pPr marL="0" indent="0">
              <a:buNone/>
            </a:pPr>
            <a:r>
              <a:rPr lang="fr-FR" sz="3600" dirty="0" smtClean="0"/>
              <a:t>Brevet de base</a:t>
            </a:r>
          </a:p>
          <a:p>
            <a:pPr marL="0" indent="0" algn="ctr">
              <a:buNone/>
            </a:pPr>
            <a:endParaRPr lang="fr-FR" sz="3600" dirty="0" smtClean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259632" y="3212976"/>
            <a:ext cx="7272808" cy="266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4000" dirty="0" smtClean="0"/>
              <a:t>Solo 15 ans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 dirty="0" smtClean="0"/>
              <a:t>Théorique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 dirty="0" smtClean="0"/>
              <a:t>6h double + 4h solo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40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4000" dirty="0" smtClean="0"/>
              <a:t>-&gt; Vol seul rayon 30km      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3600" dirty="0" smtClean="0"/>
          </a:p>
        </p:txBody>
      </p:sp>
    </p:spTree>
    <p:extLst>
      <p:ext uri="{BB962C8B-B14F-4D97-AF65-F5344CB8AC3E}">
        <p14:creationId xmlns:p14="http://schemas.microsoft.com/office/powerpoint/2010/main" val="311791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fr-FR" dirty="0" smtClean="0"/>
              <a:t>Différents Brevets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628801"/>
            <a:ext cx="7272808" cy="1512168"/>
          </a:xfrm>
        </p:spPr>
        <p:txBody>
          <a:bodyPr/>
          <a:lstStyle/>
          <a:p>
            <a:pPr marL="0" indent="0" algn="ctr">
              <a:buNone/>
            </a:pPr>
            <a:r>
              <a:rPr lang="fr-FR" sz="4000" dirty="0" smtClean="0"/>
              <a:t>Aviation certifiée        </a:t>
            </a:r>
          </a:p>
          <a:p>
            <a:pPr marL="0" indent="0">
              <a:buNone/>
            </a:pPr>
            <a:r>
              <a:rPr lang="fr-FR" sz="3600" dirty="0" smtClean="0"/>
              <a:t>Brevet de </a:t>
            </a:r>
            <a:r>
              <a:rPr lang="fr-FR" sz="3600" dirty="0"/>
              <a:t>pilote privé PPL</a:t>
            </a:r>
            <a:endParaRPr lang="fr-FR" sz="3600" dirty="0" smtClean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259632" y="3212976"/>
            <a:ext cx="7272808" cy="266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4000" dirty="0" smtClean="0"/>
              <a:t>Solo 15 ans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 dirty="0" smtClean="0"/>
              <a:t>Théorique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 dirty="0" smtClean="0"/>
              <a:t>45h dont 25double + 10h solo + </a:t>
            </a:r>
            <a:r>
              <a:rPr lang="fr-FR" sz="4000" dirty="0" err="1" smtClean="0"/>
              <a:t>nav</a:t>
            </a:r>
            <a:endParaRPr lang="fr-FR" sz="4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 dirty="0" smtClean="0"/>
              <a:t>Brevet 17 ans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4000" dirty="0" smtClean="0"/>
              <a:t>-&gt; Vols non rémunérés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3600" dirty="0" smtClean="0"/>
          </a:p>
        </p:txBody>
      </p:sp>
    </p:spTree>
    <p:extLst>
      <p:ext uri="{BB962C8B-B14F-4D97-AF65-F5344CB8AC3E}">
        <p14:creationId xmlns:p14="http://schemas.microsoft.com/office/powerpoint/2010/main" val="54549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fr-FR" dirty="0" smtClean="0"/>
              <a:t>Différents Brevets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628801"/>
            <a:ext cx="7272808" cy="1512168"/>
          </a:xfrm>
        </p:spPr>
        <p:txBody>
          <a:bodyPr/>
          <a:lstStyle/>
          <a:p>
            <a:pPr marL="0" indent="0" algn="ctr">
              <a:buNone/>
            </a:pPr>
            <a:r>
              <a:rPr lang="fr-FR" sz="4000" dirty="0" smtClean="0"/>
              <a:t>Aviation certifiée        </a:t>
            </a:r>
          </a:p>
          <a:p>
            <a:pPr marL="0" indent="0">
              <a:buNone/>
            </a:pPr>
            <a:r>
              <a:rPr lang="fr-FR" sz="3600" dirty="0" smtClean="0"/>
              <a:t>Brevet de </a:t>
            </a:r>
            <a:r>
              <a:rPr lang="fr-FR" sz="3600" dirty="0"/>
              <a:t>pilote professionnel CPL</a:t>
            </a:r>
            <a:endParaRPr lang="fr-FR" sz="3600" dirty="0" smtClean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259632" y="3212976"/>
            <a:ext cx="7272808" cy="266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4000" dirty="0" smtClean="0"/>
              <a:t>18 ans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 dirty="0" smtClean="0"/>
              <a:t>Théorique CPL ou pilote ligne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 dirty="0" smtClean="0"/>
              <a:t>+ de 100h </a:t>
            </a:r>
            <a:r>
              <a:rPr lang="fr-FR" sz="4000" dirty="0" err="1" smtClean="0"/>
              <a:t>cmtB</a:t>
            </a:r>
            <a:r>
              <a:rPr lang="fr-FR" sz="4000" dirty="0" smtClean="0"/>
              <a:t> + vol de nuit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4000" dirty="0" smtClean="0"/>
              <a:t>-&gt; Vols rémunérés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3600" dirty="0" smtClean="0"/>
          </a:p>
        </p:txBody>
      </p:sp>
    </p:spTree>
    <p:extLst>
      <p:ext uri="{BB962C8B-B14F-4D97-AF65-F5344CB8AC3E}">
        <p14:creationId xmlns:p14="http://schemas.microsoft.com/office/powerpoint/2010/main" val="377588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fr-FR" dirty="0" smtClean="0"/>
              <a:t>Différents Brevets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628801"/>
            <a:ext cx="7272808" cy="1512168"/>
          </a:xfrm>
        </p:spPr>
        <p:txBody>
          <a:bodyPr/>
          <a:lstStyle/>
          <a:p>
            <a:pPr marL="0" indent="0" algn="ctr">
              <a:buNone/>
            </a:pPr>
            <a:r>
              <a:rPr lang="fr-FR" sz="4000" dirty="0" smtClean="0"/>
              <a:t>Brevet de pilote de Planeur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871192" y="3068960"/>
            <a:ext cx="6085184" cy="237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4000" dirty="0" smtClean="0"/>
              <a:t>Solo 14 ans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 dirty="0" smtClean="0"/>
              <a:t>Théorique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 dirty="0" smtClean="0"/>
              <a:t>8h double + 10 vols solos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 dirty="0" smtClean="0"/>
              <a:t>Brevet 16 ans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3600" dirty="0" smtClean="0"/>
          </a:p>
        </p:txBody>
      </p:sp>
    </p:spTree>
    <p:extLst>
      <p:ext uri="{BB962C8B-B14F-4D97-AF65-F5344CB8AC3E}">
        <p14:creationId xmlns:p14="http://schemas.microsoft.com/office/powerpoint/2010/main" val="368095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fr-FR" dirty="0" smtClean="0"/>
              <a:t>Différents Brevets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628801"/>
            <a:ext cx="7272808" cy="1512168"/>
          </a:xfrm>
        </p:spPr>
        <p:txBody>
          <a:bodyPr/>
          <a:lstStyle/>
          <a:p>
            <a:pPr marL="0" indent="0" algn="ctr">
              <a:buNone/>
            </a:pPr>
            <a:r>
              <a:rPr lang="fr-FR" sz="4000" dirty="0" smtClean="0"/>
              <a:t>Brevet ULM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871192" y="3068960"/>
            <a:ext cx="6661248" cy="237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4000" dirty="0" smtClean="0"/>
              <a:t>15 ans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 dirty="0" smtClean="0"/>
              <a:t>Théorique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 dirty="0" smtClean="0"/>
              <a:t>Test en vol -&gt; Pas de minima d’H</a:t>
            </a:r>
          </a:p>
        </p:txBody>
      </p:sp>
    </p:spTree>
    <p:extLst>
      <p:ext uri="{BB962C8B-B14F-4D97-AF65-F5344CB8AC3E}">
        <p14:creationId xmlns:p14="http://schemas.microsoft.com/office/powerpoint/2010/main" val="248615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Différentes catégories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fr-FR" dirty="0" err="1" smtClean="0"/>
              <a:t>Paramoteur</a:t>
            </a:r>
            <a:r>
              <a:rPr lang="fr-FR" dirty="0" smtClean="0"/>
              <a:t>  Dos </a:t>
            </a:r>
          </a:p>
          <a:p>
            <a:endParaRPr lang="fr-FR" dirty="0"/>
          </a:p>
          <a:p>
            <a:r>
              <a:rPr lang="fr-FR" dirty="0" smtClean="0"/>
              <a:t>Chariot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Bouton d'action : Document 4">
            <a:hlinkClick r:id="rId2" highlightClick="1"/>
          </p:cNvPr>
          <p:cNvSpPr/>
          <p:nvPr/>
        </p:nvSpPr>
        <p:spPr>
          <a:xfrm>
            <a:off x="4283968" y="1628800"/>
            <a:ext cx="1152128" cy="93610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2" descr="http://www.baptemedelair.fr/uploads/photos/vol-d-initiation-au-paramoteur-a-vitry-en-artois_d0c97ecac96b5325d9a0a2490e6db720e00bcd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3717619" cy="284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outon d'action : Document 6">
            <a:hlinkClick r:id="rId4" highlightClick="1"/>
          </p:cNvPr>
          <p:cNvSpPr/>
          <p:nvPr/>
        </p:nvSpPr>
        <p:spPr>
          <a:xfrm>
            <a:off x="2915816" y="2888940"/>
            <a:ext cx="1152128" cy="93610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7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Différentes catégories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fr-FR" dirty="0" smtClean="0"/>
              <a:t>Pendulaire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Bouton d'action : Document 4">
            <a:hlinkClick r:id="rId2" highlightClick="1"/>
          </p:cNvPr>
          <p:cNvSpPr/>
          <p:nvPr/>
        </p:nvSpPr>
        <p:spPr>
          <a:xfrm>
            <a:off x="4283968" y="1628800"/>
            <a:ext cx="1152128" cy="93610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" descr="http://images.doctissimo.fr/1/divers/ulm-pendulaire/photo/hd/5081728508/937704d0b/ulm-pendulaire-ulm-pendulaire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28338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12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Différentes catégories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fr-FR" dirty="0" smtClean="0"/>
              <a:t>Ulm 3 axe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Bouton d'action : Document 4">
            <a:hlinkClick r:id="rId2" highlightClick="1"/>
          </p:cNvPr>
          <p:cNvSpPr/>
          <p:nvPr/>
        </p:nvSpPr>
        <p:spPr>
          <a:xfrm>
            <a:off x="4283968" y="1628800"/>
            <a:ext cx="1152128" cy="93610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884" y="3068960"/>
            <a:ext cx="4399012" cy="289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4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Différentes catégories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fr-FR" dirty="0" smtClean="0"/>
              <a:t>autogyre</a:t>
            </a:r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Bouton d'action : Document 4">
            <a:hlinkClick r:id="rId2" highlightClick="1"/>
          </p:cNvPr>
          <p:cNvSpPr/>
          <p:nvPr/>
        </p:nvSpPr>
        <p:spPr>
          <a:xfrm>
            <a:off x="6113365" y="1628800"/>
            <a:ext cx="1152128" cy="93610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5308220" cy="291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outon d'action : Document 5">
            <a:hlinkClick r:id="rId4" highlightClick="1"/>
          </p:cNvPr>
          <p:cNvSpPr/>
          <p:nvPr/>
        </p:nvSpPr>
        <p:spPr>
          <a:xfrm>
            <a:off x="6948264" y="4020517"/>
            <a:ext cx="1152128" cy="93610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90041"/>
            <a:ext cx="24193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59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 smtClean="0"/>
              <a:t>PILOTAGE</a:t>
            </a:r>
            <a:endParaRPr lang="fr-FR" sz="5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 smtClean="0"/>
              <a:t>Le </a:t>
            </a:r>
            <a:r>
              <a:rPr lang="fr-FR" sz="4000" b="1" dirty="0" smtClean="0"/>
              <a:t>pilotage</a:t>
            </a:r>
            <a:r>
              <a:rPr lang="fr-FR" sz="4000" dirty="0" smtClean="0"/>
              <a:t> est la tâche du pilote, que celui-ci soit aux commandes d'un </a:t>
            </a:r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aéronef</a:t>
            </a:r>
            <a:r>
              <a:rPr lang="fr-FR" sz="4000" dirty="0" smtClean="0"/>
              <a:t>, d'une </a:t>
            </a:r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voiture de course</a:t>
            </a:r>
            <a:r>
              <a:rPr lang="fr-FR" sz="4000" dirty="0" smtClean="0"/>
              <a:t>, d'une </a:t>
            </a:r>
            <a:r>
              <a:rPr lang="fr-FR" sz="4000" b="1" dirty="0">
                <a:solidFill>
                  <a:schemeClr val="tx2">
                    <a:lumMod val="75000"/>
                  </a:schemeClr>
                </a:solidFill>
              </a:rPr>
              <a:t>moto</a:t>
            </a:r>
            <a:r>
              <a:rPr lang="fr-FR" sz="4000" dirty="0" smtClean="0"/>
              <a:t> ou d'un </a:t>
            </a:r>
            <a:r>
              <a:rPr lang="fr-FR" sz="4000" b="1" dirty="0">
                <a:solidFill>
                  <a:schemeClr val="tx2">
                    <a:lumMod val="75000"/>
                  </a:schemeClr>
                </a:solidFill>
              </a:rPr>
              <a:t>bateau</a:t>
            </a:r>
          </a:p>
        </p:txBody>
      </p:sp>
    </p:spTree>
    <p:extLst>
      <p:ext uri="{BB962C8B-B14F-4D97-AF65-F5344CB8AC3E}">
        <p14:creationId xmlns:p14="http://schemas.microsoft.com/office/powerpoint/2010/main" val="52396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Différentes catégories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2520280" cy="720080"/>
          </a:xfrm>
        </p:spPr>
        <p:txBody>
          <a:bodyPr/>
          <a:lstStyle/>
          <a:p>
            <a:r>
              <a:rPr lang="fr-FR" dirty="0" smtClean="0"/>
              <a:t>Planeur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Bouton d'action : Document 4">
            <a:hlinkClick r:id="rId2" highlightClick="1"/>
          </p:cNvPr>
          <p:cNvSpPr/>
          <p:nvPr/>
        </p:nvSpPr>
        <p:spPr>
          <a:xfrm>
            <a:off x="5076056" y="4952232"/>
            <a:ext cx="1152128" cy="93610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6" y="4301097"/>
            <a:ext cx="39338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073" y="1660761"/>
            <a:ext cx="3475087" cy="232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outon d'action : Document 6">
            <a:hlinkClick r:id="rId5" highlightClick="1"/>
          </p:cNvPr>
          <p:cNvSpPr/>
          <p:nvPr/>
        </p:nvSpPr>
        <p:spPr>
          <a:xfrm>
            <a:off x="6732240" y="2353308"/>
            <a:ext cx="1152128" cy="93610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9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Différentes catégories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2520280" cy="720080"/>
          </a:xfrm>
        </p:spPr>
        <p:txBody>
          <a:bodyPr/>
          <a:lstStyle/>
          <a:p>
            <a:r>
              <a:rPr lang="fr-FR" dirty="0" smtClean="0"/>
              <a:t>Avion ULM</a:t>
            </a:r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Bouton d'action : Document 4">
            <a:hlinkClick r:id="rId2" highlightClick="1"/>
          </p:cNvPr>
          <p:cNvSpPr/>
          <p:nvPr/>
        </p:nvSpPr>
        <p:spPr>
          <a:xfrm>
            <a:off x="5197299" y="4725144"/>
            <a:ext cx="1152128" cy="93610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outon d'action : Document 6">
            <a:hlinkClick r:id="rId3" highlightClick="1"/>
          </p:cNvPr>
          <p:cNvSpPr/>
          <p:nvPr/>
        </p:nvSpPr>
        <p:spPr>
          <a:xfrm>
            <a:off x="5220072" y="2353308"/>
            <a:ext cx="1152128" cy="93610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64110"/>
            <a:ext cx="2867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436" y="4149080"/>
            <a:ext cx="2635213" cy="188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6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Différentes catégories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2520280" cy="720080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Avion certifié</a:t>
            </a:r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Bouton d'action : Document 6">
            <a:hlinkClick r:id="rId2" highlightClick="1"/>
          </p:cNvPr>
          <p:cNvSpPr/>
          <p:nvPr/>
        </p:nvSpPr>
        <p:spPr>
          <a:xfrm>
            <a:off x="5004048" y="2795286"/>
            <a:ext cx="1152128" cy="93610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387" y="2266575"/>
            <a:ext cx="2664296" cy="204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87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Différentes catégories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19" y="1268760"/>
            <a:ext cx="3855163" cy="648072"/>
          </a:xfrm>
        </p:spPr>
        <p:txBody>
          <a:bodyPr>
            <a:normAutofit/>
          </a:bodyPr>
          <a:lstStyle/>
          <a:p>
            <a:r>
              <a:rPr lang="fr-FR" dirty="0" err="1" smtClean="0"/>
              <a:t>Helicoptère</a:t>
            </a:r>
            <a:r>
              <a:rPr lang="fr-FR" dirty="0" smtClean="0"/>
              <a:t> ULM</a:t>
            </a:r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Bouton d'action : Document 6">
            <a:hlinkClick r:id="rId2" highlightClick="1"/>
          </p:cNvPr>
          <p:cNvSpPr/>
          <p:nvPr/>
        </p:nvSpPr>
        <p:spPr>
          <a:xfrm>
            <a:off x="5004048" y="2795286"/>
            <a:ext cx="1152128" cy="93610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015"/>
            <a:ext cx="29718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91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Adresses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772816"/>
            <a:ext cx="7200800" cy="3744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800" dirty="0" smtClean="0">
                <a:hlinkClick r:id="rId2"/>
              </a:rPr>
              <a:t>www.ulm-alsace.fr</a:t>
            </a:r>
            <a:endParaRPr lang="fr-FR" sz="4800" dirty="0" smtClean="0"/>
          </a:p>
          <a:p>
            <a:pPr marL="0" indent="0" algn="ctr">
              <a:buNone/>
            </a:pPr>
            <a:r>
              <a:rPr lang="fr-FR" sz="4800" dirty="0" smtClean="0">
                <a:hlinkClick r:id="rId3"/>
              </a:rPr>
              <a:t>www.ffa-aero.fr</a:t>
            </a:r>
            <a:endParaRPr lang="fr-FR" sz="4800" dirty="0"/>
          </a:p>
          <a:p>
            <a:pPr marL="0" indent="0" algn="ctr">
              <a:buNone/>
            </a:pPr>
            <a:r>
              <a:rPr lang="fr-FR" sz="4800" dirty="0" smtClean="0">
                <a:hlinkClick r:id="rId4"/>
              </a:rPr>
              <a:t>Ffvv.org</a:t>
            </a:r>
            <a:endParaRPr lang="fr-FR" sz="4800" dirty="0" smtClean="0"/>
          </a:p>
          <a:p>
            <a:pPr marL="0" indent="0" algn="ctr">
              <a:buNone/>
            </a:pPr>
            <a:r>
              <a:rPr lang="fr-FR" sz="4800" dirty="0" smtClean="0">
                <a:hlinkClick r:id="rId5"/>
              </a:rPr>
              <a:t>Alsafly.fr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151999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 smtClean="0"/>
              <a:t>Aviation - Aéronautique</a:t>
            </a:r>
            <a:endParaRPr lang="fr-FR" sz="5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1684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 smtClean="0"/>
              <a:t>Domaine des machines permettant de naviguer dans l'atmosphère terrestre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56017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 smtClean="0"/>
              <a:t>Aéronef</a:t>
            </a:r>
            <a:endParaRPr lang="fr-FR" sz="5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708920"/>
            <a:ext cx="8229600" cy="1684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>
                <a:hlinkClick r:id="rId3" tooltip="Mode de transport"/>
              </a:rPr>
              <a:t>Moyen de transport</a:t>
            </a:r>
            <a:r>
              <a:rPr lang="fr-FR" sz="4000" dirty="0"/>
              <a:t> capable d'évoluer au sein de l'atmosphère terrestre</a:t>
            </a:r>
          </a:p>
        </p:txBody>
      </p:sp>
    </p:spTree>
    <p:extLst>
      <p:ext uri="{BB962C8B-B14F-4D97-AF65-F5344CB8AC3E}">
        <p14:creationId xmlns:p14="http://schemas.microsoft.com/office/powerpoint/2010/main" val="404341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 smtClean="0"/>
              <a:t>Aéronef</a:t>
            </a:r>
            <a:endParaRPr lang="fr-FR" sz="5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24128" y="1844824"/>
            <a:ext cx="3235477" cy="3340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 smtClean="0"/>
              <a:t>-&gt; aviateurs</a:t>
            </a:r>
          </a:p>
          <a:p>
            <a:pPr marL="0" indent="0">
              <a:buNone/>
            </a:pPr>
            <a:endParaRPr lang="fr-FR" sz="4000" dirty="0" smtClean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r>
              <a:rPr lang="fr-FR" sz="4000" dirty="0" smtClean="0"/>
              <a:t>-&gt; aéronautes</a:t>
            </a:r>
            <a:endParaRPr lang="fr-FR" sz="40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 rot="10800000" flipV="1">
            <a:off x="611560" y="1844824"/>
            <a:ext cx="2808312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4000" dirty="0" smtClean="0"/>
              <a:t>Aérodyne</a:t>
            </a:r>
            <a:endParaRPr lang="fr-FR" sz="4000" dirty="0"/>
          </a:p>
          <a:p>
            <a:pPr marL="0" indent="0">
              <a:buNone/>
            </a:pPr>
            <a:endParaRPr lang="fr-FR" sz="4000" dirty="0" smtClean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r>
              <a:rPr lang="fr-FR" sz="4000" dirty="0" smtClean="0"/>
              <a:t>Aérostat</a:t>
            </a:r>
            <a:endParaRPr lang="fr-FR" sz="4000" dirty="0"/>
          </a:p>
        </p:txBody>
      </p:sp>
      <p:pic>
        <p:nvPicPr>
          <p:cNvPr id="1026" name="Picture 2" descr="http://la-petite-epicerie.fr/3653-10351-thickbox_default/plume-noi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73016"/>
            <a:ext cx="2030016" cy="15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9/95/Poids_fonte_5_kg_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84784"/>
            <a:ext cx="1604442" cy="160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32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975" y="-11258"/>
            <a:ext cx="3682752" cy="1143000"/>
          </a:xfrm>
        </p:spPr>
        <p:txBody>
          <a:bodyPr/>
          <a:lstStyle/>
          <a:p>
            <a:r>
              <a:rPr lang="fr-FR" dirty="0" smtClean="0"/>
              <a:t>Non Motorisé </a:t>
            </a:r>
            <a:endParaRPr lang="fr-FR" dirty="0"/>
          </a:p>
        </p:txBody>
      </p:sp>
      <p:pic>
        <p:nvPicPr>
          <p:cNvPr id="4098" name="Picture 2" descr="https://encrypted-tbn0.gstatic.com/images?q=tbn:ANd9GcTB0Bg-NqS2VFFhDiT6zCM5bbP3qZqsoHmK8v2A7P2VClNIP9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473" y="1004301"/>
            <a:ext cx="197167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3.gstatic.com/images?q=tbn:ANd9GcS46WJHwGVfIrXh23bk2FPrAkYpoAQdswuMEirI8hiTiZ2zjBT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4" y="927301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2.gstatic.com/images?q=tbn:ANd9GcQw91fTUf7-aVJNfDQaJ2jpI3Qv7GcLmbgPHgz29fQRi9Ay9RU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3455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data:image/jpeg;base64,/9j/4AAQSkZJRgABAQAAAQABAAD/2wCEAAkGBhQSEBQUEhQUFBUUFRQYGBUXFRcYFhgXFBQXFxQWFRQXHCYeFx0jGRQUHy8gJCcpLSwsFR4xNTAqNSYrLCkBCQoKDgwOGg8PGi0kHSUqLCwtLCwsLSwsLSwsLCwpLC0qLywtLC8tLCwsLCwsLCwsLCwsLCwsLCwsLCwsLCwsLP/AABEIANEA8QMBIgACEQEDEQH/xAAbAAABBQEBAAAAAAAAAAAAAAADAAECBAUGB//EAEoQAAIBAgQDBAYHBAcHAwUAAAECEQADBBIhMQVBURMiYXEGMoGRobEUI0JSwdHwFWJykjNDU4KisuEHFjRzg9Lxk6OzJHTCw+L/xAAbAQACAwEBAQAAAAAAAAAAAAAAAQIDBAUGB//EADkRAAIBAgMFAwoFBAMAAAAAAAABAgMREiExBAUTQVFxgZEiMkJhobHB0eHwBhQVM1IWI6LxQ2Jy/9oADAMBAAIRAxEAPwDPilFEy0stfQrnmbA4pRRMtLLRcLA4pRRMtLLRcLA4pRRMtLLRcLA4pRRMtLLRcLA4pRRMtLLRcLA4pRRMtKKLhYHFKKJlpRRcLA4pRRhaNOLY/X6moOokSUGAC1K5aKkggggkEHqNxRGHLX4aVZ4lPaZvvqj+1kGf/GH91QVVudrEsCtcoRSiixTZKtxEMIOKUUTLTZadxWIRSip5aWWncdiEUoqeWllouFiEUoqeWllpXCxCKVTy09O4WCZaWWiZaWWs+InYHlpZaJlpZaeILA8tLLRIoyYJ29VHPkrH5Ck5paglcq5aWWtFOB3ztZue1SPnUjwC8N0y/wATIPm1VvaKa1kvFE1Sm9E/AzIpRWj+yTzuWR/1VPyJpvoCDe9a9naN8kqiW8NnjrNeJojsG0S0py8GZ8UgtXjZtj+tJ8rX/cwobm0BM3m8AlsH43DVD3vsq9Ne35GmO59slpTfsRWyUsoo/bW8oItXS3RriKP8KNUvpAju2kB6lmc/gPhWee/Nmjo2+40w/D+2y1il2tFcJ4e00pjx+Apnu3QSQthv4luyP/cioKbp3YL4Lbt/NlJ+NZ5b9odJP77fka4fhvaXziu9/BEyTTR0qF/C3iPqku3CTBKz3ehOUac+m1OnoziTZL3Q9nfW/eKIOmZnYfCfbS/XY28mm/H/AGP+nmpWqVku5/GwQoRuCKnfvoyWgGXOM6ZMwzEBs6nLvqbj+6udv8OtqxnE4bn6neG3VgCTM8ulSsYdFB7O/f1GptW372kCcogwSSBtJ5gRVEt+ybVorxb+Bf8A0/Sis5vwS98mbzYVgJYZB1eEHveKo3uJ21JGaSPugsPYyyD7DRuA4v6I5exZuuzKVOdBqrAAghyp1gHzo2Jxl662Y4cA7AE20UDoFtzAqMt97S/NgvB/McNzbDB/3Kl1/wCl7rP3mc3GV+65/u/mRULnF9O7bY+ZAHvE1PHY67ajMlkTyzlj7sorPfjl3raH/TJ//Ks8t7ba+aXcvqa47v3THOzfe/hYu2OKMTDWWjmV70eyBWiuo/MEfA1yWM4jiT6rAAA7qF+A/Grvo9xNxc7O8f6TVT+8BqvtHyrdsG867qKFdpp8+j5aHN3nsOxOk57KmpLlm01z1OhilFEy0stenxHlbA4pRRMtLLRiCwOKVEy09LEFg68VwK+tcuseg7JPgzzUW9J8ANrbH+K+g/yE04wijZV9wqYtjpXCezbVLWv4L6ncW1bFHTZ79s38io/plhR6lmz/AHrly58BUV9OVHqph18rBJ97A1ey0stVS3fWl51d+H1L47z2WHm7NHxv70Uv9+rv2bsfw2Y+SVB/Su8296+fJbv4CtDLSy1S9z31qv77zQt/Rj5tCK++wx7nGHbc4hvNLh+YpfSWP9Vd/lA+ZFbGWllprclL0pv2Df4krrzacV4/NGHcxLj+pvHyC/g1PY4gx07PJ/zLiJ8zW3lpik70pbjpejJ9/wBoF+JNofnRj3X+pUTC4hhIS1H/ADpHwQ0wwOIOwsnyZyPeVAojcMtySEAn7sr/AJYqX0dx6l64vmQ4/wAQn41ne53Hlfv+/eP9fqy9K3d/spXsFjgNEst4K0mP7xWqjYi+o+s+rPjbIEzGjTB99a9u9ihMvbPQ5SD5mKXb4gfZsk9czg/EVS93yXoMf6vWl/yL2L4GOLzn+vf+6qR78tTNhju90/3iv+UitG5jbzGHw9tvHMD8xWbinuzpYZR0En26Ex7K5tfd9XN079jT99g/O15POp/kGweFdCSly4k7t210T4GG1otzhwc5ni433iuY/wAzkn41kHi14d0BFjmyGR5sxrJxvGL/ANq42pgZTE+QWCalT2eEYpTu32kXxZO7l8TsRbFvX6tR1I/1qhjPSm2n9ap8FUn5GuQ7FmYG4xE8vWcxuOevgJ9lH4T6LXbt4aEKCdwc2UggSF8/OtMbRyirFfDVm27mxc9NiELBJABOvdmOm9Nh+OYvELNu2Ap+1BOnWXA+FZ3o9wzLiQwzMilkhlzBmkwCdYMCY/dJ8K7O5fYAd145QhAPtI+Rpynh1v3J/Apv0RiYThGdpv3Wzc1jL7Mxkn2RW1Y4TZXZQfex9pNU72IH2go8WLFviCaGHbdXI/hVo91UPaEvQl4DeJ8zVvYVcpBVQCCNYG48Kw+LYC2w7oAYahl0gjY+NHfEtzlh1Gnz/OhNdU+fjv8AGsVbbKmijYsgrczQ4Rju2tBjow7rjow39h0I86u5a5zB4jsr4b7FyEfwP2G9hMeTHpXT5a9tuzbfzNBN6rJnH2ujw53WjBZaWWi5aUV08RksCy0qLlpUYgsHy0stFilFZcRbYFlpZaLFLLRiCwLLSy0WKWWjEFgWWllouWlFGILAstLLRYpRRjFYFlpZaLFLLRiHYFlpstFy0stGMLAstNlijZaWWovPPmSWWQEoDvrXNL6F2zdL3czSSQEOVNTMQoBWPD2zXUm3091Ia1TOMKjWNZrwLIylDODM+1wSyslUAJ5gmT5mZNVuKJ9Hts9pnViMqgEEktpqSNeseFbGT9daysQO1xaJ9myM7fxH1R7ND76rq0qWGyir6InCrUv5zsRwPB8iLb1Km3DwBowbMCGiQQztB3ECr2AxF22xRmJXcPlXUE/a00M78tfYNCwupH3lI9sSPiBQwKi9mhmorMXFlqxjiWM5hbbwZPhM/hVS5hbBAL2haP3kGZf8sgewVedBAK6dRvB6g9DUMtRlstKa8nInGvOLzzMbHcBCqXRny7h7ZDrH7y3JyjyMabisHG27qSCqXR4Ao8Eb5WkN/dJrsuwKktbYox3H2W/iXb2iD41mX8O5KlrRyjU9m/qnqgMGDzTUbGudV2WcHp4G2nXi1yfqepxL4pG7pJXcEOCPjMCu84Lie1w9tyZJWCerL3WPvBrL4lhMPdWHBDDY5Sj6fPy2rS9G8F2eFtrr9phO8OxYT7CKu3c3Go+whtqg4K107l/LTZaJlpZa7mI5VgcUqJlpUYgsGilFSilFZMRdYaKUU9PRjDCRilFSkVHOKMYYRRSimN0VHtqMQrE8tKKZbtObgoxBYUUopdqKY3KMQWHy0stLPT5xRjDCNlpZafOKRajGGEHcMU5tz51C6ZZR7fdR6hiu3claxWv3giktoFBM+Q+dUPR+19W11/WusXM8l+zr03Pto/pXhGGCuuTkVVkdWba2PLOVJ8vGRz3pXxFThLVlbgzXltnKNCbZU+4EgCPAjrWX8zBybTuo+/6FypNpLS51GD4gjHNbdLmUicrK0EHnBqzdtwxHQn/SvOOC8PWzjsItm3eR8r9sXYFbggksAoGUagRMSq7mSev496QvbxFizZw7X7l9e7DhR9WSrAEgyQEkzA1qdPaU1jfYKdFp4TVI6b/rQ+FOF0mP9D0oeFv5hLKUYGGQxKsN1OUkcxselW7LgaH1Tv4dDHz8PECLXP04/aIYfRYDLURt7KQxCm49setbiQd4YSrD7ynkw0MGpdB+tP0KnxLrIio55jG2pEMAR4iallHKnilFO9tA11IFaaKJFNFSxkbEZpVKKVLEh2ZHPSDVUNynzGqMROxa7SoNdquXNPnNGILBQ9LtDQ8/6imz0YkFgxuk0wNCz0+fy+FGJBYnSofaU4uU8QrE6kGoWanL0YgsEL1EvUM1KaMQ7ELuIy70RLgIkGosoO+tVHwbKZtNB+63qnw8KjiaCxc7aGOvqr7pJ/7a1OHWwIa6QskZUJAOuxIPPw/Q80PpXfF1hlXS4AQZEggBR4Ad4+yufuW+0D34IdTnLkzq8sgJI0y5UIEycwFcfeEam0w4dOeFc8s37dOpqopRd5K56x/tRvf/AEeXMBLppzIzAbeDEE+VZ2F/2dpiOGWbruxxBtq9lnMWraevbtsmxUiJJky3QRUPTY/SMJYvqWZFNssCACFurMSAOYQR1NCwnpAVsW7Nq7ZKILgActmC3CScxDCYJIGg00rlbuqRo7NGD1V79t7/ABR1aWx1Nok5Qtl6zD9EsSFOIv33tIbVpSDJJ9cgr3iTuAIG+YUS1jFuW3uXV1t4i86I9xbbGxiwtxCO0EMpZdNtHEHrj4i7Yt5TcYOHJBRCCwNrRWaPVzSd9YHhoTGcYW8qKyh1sobSO0jJaUg2kJG4AHOT410lWcY2Y5bIqs3w2rLq8/v6nY+iOW3h9SJuM1wAMrGGMDVdJ01jStsYkeVeZ8DWyt1Lly5dbKxkqQBqpCxzEvlWJ5+Nal7iGJxDD6MwRAYZiuZdejEEk77RHOtlLa0/ItmY6+75wjxG1bXNrw9Z0nH8SWNoW2y3ELFSOY/sm6qZJA6jyonDOOpdE7MNCvQzrHhtXK3PR3FKk9niTzzDKxOpMhbeY8+VUUvPZaTnFwszEuMrHNv3SAd+o5mnGv5V1oY3DKx6E2P6Co/Tax+G8UW6OWYDUfiPCrs1uUk1dGe1i6Md4URcUvWs2aU07gaf0letKsuaei4Bwwnf3zRVX95f5vzFRJB3AqPYr0+NUNFlyTAdV/mpsh93QionDDxqH0XoaWYZBArdPhTQaiLTDY/E0Qsw2nz0/wDNLEx2RAsfGkQRH51Br7cxQvpA5qPlTxMVkWAD0qJYih/ShGgj+8fziom7+ppYwsGF00/aVXLn9CkL3lTxBYs9t5Uu0quLk9PgPnTlT0Ps132oxBYP21LtaFbcjcaHqKvjDLeXuwj9Nlbz6HxqOMeE4H0uw93tVuqmZSiiQRIZRd3H/UB9lZfCOH3L5W0tsntHtqxaICwFJEncKDsJ3rvcVhd0uLBHI1J8W1rCXntWwbiqUtqqiS7A7DnCyY5xXN2mrKnUSteL59O00U0mvWdRw+8LmZMpNsCO8pymNNCRDA7muU9L/Q7C3lfsitq5ZyyFXbNqAUEZxuRzEcxpQ+FemOLyK15AFIGvZMo8pnStFuLW2kqiobjF3Ybu0RJO5gTXGo7NtEtq4ySUXrhaa9d7/Bal7nFQwnkmM4MVVmDpdW2VzZSwZcxgZkcKw1IHODR/Rvg4vXcrGNMwX72UiVnlp0r0ji3BbGKQhhlYj110bw15jwNef3eF3sDiF7UFGDTZaJW6JIJBkgDKdRuM0aGu88KaUuZTFtZrkW8Tw4pfC9mJJBVIUqxXkvXy358xRcFx64cwRshWVCMsKCOWSBEV03oxwocQJu4gHs7bfV5XZSXG5DKZAXz38q28Z/stwt24bhuX0cmSVuKZIEAkOh1iuXW3ps+z1HTu7roaGqlXyp5nnnC/TvGYTE5s5ysZe2wm24AjuqPVO2qwes7H2/hOMs47C27ptgC4s5GAkake0GJB5gg1zmE9A8LZBz3Wug7i72ZXTqAoBo+O49hrIP1pcjZUyn5DSuFt21U681LZk1PnJXV+3r2snCFlaWhoYv0LtDvWraKfBQPcQK53GYIoSCCI5Gua4v8A7QcWwJw7C0ufJMBjmKlgNecazFVuFekmKe4FxV66zRIBW3lYc/sSPf1r0W76u2xguNZrts++yt7jLVhB6HT6VBlqt2lP2x613rmQNSqv2p609PEKxeW54/Cn7X9RWauJfnaY+Sk6eymbiJEzbceakdfh+dU8aD5k3TkuRpi+Kft6yBxleampji6ePu/KpcSPUjhZp9t+v0Kft/EVmjiSfe+f5UUYpPvD3iniXUVmXe3oPYLM/jQDik++vvFP9IT76+8UXQZhfo460hhxyNCGIXkw94/OpC5PMe+laLHdknttGhoUP0n20UE1KTRhQYmA7M81PLbXzodzT734Va7Sm7WlhHiKqOeQbx+fSr+AVy0AGRvOkedDz1ZwOPyNqCR4b1k2t1oUnKiry6FlNxbtLI3jww3VAuFdOYGv8x/Kq3FfRlhaDgylrMTA1BaO8wG+giRVK3/tGwi87pIkFexeZHiQAOfOKq3fT18V9XYtm1bIl2Zh2hBOi5FlRP8AEa83Rq7wrydOrC8X6sNux/Rmx8OGaZyGN4Wgus9u6VV9WtlbmXNM5kgGJOpEbzB5ABS9/Vpecjktu5/myx8a6yX5XCP4VRY8igB+NDyNzbPz78t8TJr0dPZ5U1bE34fIyuopHIXOK4i22VluIejrFaF30uu3EyXArKYlWtq6EjYlXBE+ypcU4SQzMqjKddBAGmunLWawkvAOQxUACZkR7Ky7TGFTz45rT6FkG1ozpcLxnF5RktuEjukIESOWWQFjyq2t7FPuzL4ZhP8AhBqfAfSjtcGMMqB1tOSHYbZiWKLIHWadW1PcmepNV0NjozWJ07P1kpVJJ2uVruBLbux85P401rhSqwOYNB2MifCRVwYobFIHLSfdNBuXh0GvsNafytFq2EhxJdTMxiiziGHZ2zZuP2iKZLK/ZgEKW7pgrsQTG21VrvEi5tA6EMzFQdBK5Qvida3G7NhlKZgdCGUN8/1pQLXDrSmbSQ3XKPDmTpV8YqKUVoiN75ltWEAHkKc3By+IFVhPX5fnRekTt+6fcOVW4iFmE7UeHupUPtT90fyilSxhhMNcSRtI8tPlTvfZjJLHzk/Oq/a/+Ypu2j/zWa5aWAx6fh7utSUePwqr9LFIXgefx/Oi7CxaynkQaRB/U1XNyk9z2ez/AFouKxYAP6/1pu8OXxB+RqvmpB6LhYuJZdtgT1hGPyBil9Gufdf/ANNvyqn2njTi6P18aLseRb7ZhoC3lqPgaRuuDPPrJkdJnaquccjTi8eROlGJisjTW7cySyPEzmnSZ9x2qJxt3c548PLwqgcTpGnKdI+WnwqBujx9n5UKUgaRqWuKsp70nTnpy32pv2y3h7t/OqKY4gzufEA7fjVheLLABtW41kQeZ5TMU+JJBgTIX2tuZuJ3jzBKz5iIPnVzh+LtWxlUZVJkzOY9SzEksfM8qzr+JUnugqIiM2ns0pWbauYGbYncbDU7j4UY3qDjyNu/j9JUppvJJ90VBcaWUfW2VOszmAPT7JiskYKRoSI5RJ38N6hcwjqdidAZGu/UA6eW9HFbyxCwroaf7QbXvoYG2uvgJA18K5+76O2WJIa4gJ9RYI13yzt5UZrpG+nmIpdsenx/OpYm9QsuRrcNv2rFvIisANSTEsTuWPXQVaPFV6fGsJb9OL4138alxZEcCNr9qjp8aj+1GG0CstcecoWdAZjKCJ8ZBnyOlR7Xx/XlS4jeo8K5Gpf4ozCCE88ig+8VW7Y1TLeNIP4/CliHYt9r1olrEAGSJHSY+IqgbhqJv0YgsbH01P7IfzGlWN236mnouBO1wPEEgFGWeZIIHjAJqzd9GBbQu9xu6JMIBJ5btXUpdQjR1PkV/A1VxX1iuhgDaQ3kZg5evU1y/wAxJvodL8vBLqcY6WeRuz4qhHwYVXyidGI86Nf4aVYhWFwDTMIUHlABJ5+Job4Jl9ZSs9YPuitqkupia9QltfvKPPN+ArTt+j19lDKUIOoIfQj3VRuYAKgY3RJkZApzDUgNnkqNBManUTHLdtekBGUKqKggEsddtCBoB7qrnOXok4Rj6Rh38K9tyjCWESFMwDtMbUwtOdlaR1ge6YrSXjrC0bQOfMYzmQxBGoA5azzNPhcXe7QOFY21Kq8IWEKASpJGjRzoxyFgTeRmizc+7PtFI2H+6fh+ddquJtXIUW1ZyrMqkZc0LrlzDoTHXYTVX9oWra5ntKumwInu7LqBME/EeytV5dCx0P8Asch2b/dNOoufdPurZt+kJjIltWuMTDlVmJ0UIBG1HucbdUUtaA0IMhe8e7DepC6SInWZ0iDPiy6EFTTzv7DEyufsHz0HzqF1XXUggeYNdEnpEumZAFjcKM2blOsRrsByrN4hxYXWUZFMc8sswnXQaQfdRGpJvQTgktTNtl2EqJ8RGlIo/NT7q3GFl2DWUFuJlFZyp1I3InlpJ6daHcysUCoFOneGYCDAhmLEaEyTynoKONmLB6zHCMTopn3e3X51JQyNy06Rv5jSPGtxwC2QWwq2wSxDdpDMe4XiMwLLtrRLWFViGJAcd4nui2JkgBDpBAmffvUuJkSVJspfSVykxz1iRqY21HhUv2haI1UGPBgR7jR8PiXLMzILonKrlCAYIGVG2MA7chz5UK7jUVwFVbZBOZu8xmCBpPImdelVPUeC2dwtnFWiSyhWMR6xOm/OY23Gu9DTBWzuSJ6w0c9Nj86HbxAvGA75lBks6ZSF3JLxroNJ57iiABhI7NttcroNdySrlRE6k0m2uYYQZ4chEi7ER/VsJJ66/hVVcOv2YfaV9VtTE94ifZ1omLJDEAABCJIfMHBj1GKjbnqahhLgd4zZQJ7x10kRPx1qxSla5FpXIX7QAGjLBgjU5dtzEfHpTdisSLgOuzKQZ0GsT1J9lWcXeUEjUkExkJZSORDQPCfEVBcJaZAdVPUP03HeEaGOfMdRTVTLMMI7YBgQMyagkSens102iZoK4e5sBJ5AQc3kAfKn7JcpCXjMxroNuoJkz4UJ8DeXvLJj7IaP80CpY11Fb1CvEroVIPQz8j5Gg/SxULhuqdUbTwJ+NQXiJHQjo2vwIqaZEN9KpVT+kDpSpiL1zhbaw490efOreDwLR32JHVd49oNCt2HDFHgMu/3dfEjxFXbOBMTntj/qoPmRWCU3zLVBvkZrYTP6rlY0II1E9SI+VEPDpAlySBEwNdfOrOJtyojv8yVIkA6RO0zGnjTX7qWkBY6wIUzm99HEk9CWAAOH8s5p/wBmj7x5a6TQV4wDqFCgHXNrPUActOdHHGFzACdenLWNqf8AcEox6iHB1kGXJBkGdiNiIFat+/ecgs5ZlMglE9bqQAJOp1NDy/vfOiqg5n4mqnNvVl6o25lfiuKxN1QCweNNSqxGw0rLuY29otxIXn9Wp8PWUa++K2sXjUtoYgsBoCefL5iq78etKANyQDCid+QNThJ20FKEf5FdeEkiQ6ACZKgR0MmdKt3cKHtZQQFUnUAnVTr9rw2FYv0Yvea3ZOW2dTLEg7EwCdTPLTY0S3hMRaabStcBG6rOk97uCTofdU8MnzKlZchNai5k7zCRqASZ6AH3URMeqEwWQQRoJERPzNAtcXv9opRx2qkhRl7wnQ8vOfOtS7i3w93tsXbV3uEr3hEBQhVsp1U8pIGmxmInZ8xLqgFrDOtoXEiSSJ9bMRB13CtBGh6idqbCcZKoUKS89xpIyd4se7sZJNbFrCYg21C4d3SQ6w0RAEMFt3ljQAzFbNnGdvbS1cRrXZiFEQNxIB11lRprUJTwq7RbFNu0XZnF4rEhZN+NYZwpDZgIMAjQSJ8p51LiGIIu3FDMgbJNsQRHZpkzFYVu7BGg0itP0i4biNCWN+2smDAKljzQQDpGo6HasS/ww21uN2tpiTEW8xI5bEDnr5edSjJSV0yucXFtNHQ8FxshsPcuP3RPZk3O43IG25C89R4nntjcSwM97u29SIAAkiQTBInzqtgwftWg4ysSwLyxI7ssp0gmT1n21Z4NxnsjLIbiwIRgbiKG3OUkQdSeWw1p5rNEsSasyI4KBa7U3bbAn+jUlrpTOFLhdl6jMRIFWDet2WZLb3TbOnrMjspGudVgHpBkHLVFVFy5kWVU5svdWFOsygI0iIM6aCnu8KFpmV7ozKFb1CAA0EQysQdIPkabd9WRtzSG+iKO8t1WUz3SpU/uydvaKlbFkNBLgzqGEqZHqyNdydfCjcLwgcm4yr2UsnendMu+kEagz57mavPwmwxAUjN0WB/h2NRlUs7MlGm3nkVLOFtGIbfUDOQeo09lPcwwOwVtdTIOnsjWr1/geZ0ZmJyAKJRNVH2SVA6n30deGIqkKCs7x/rB+NUuoupbwL6o5u5wsgnL3VnrOvtrQweJdFCszN4wpgcvWmdZrSt8Ngkh4kyQVbUgQJ1OkDagY1WtZWc2ckkHR82o0iBpEHem6uLIXAcc72BX+KIvrFZjmhn/AAxXP4hVZ2ZUGTfQFR46j86s4vhzXSbts23U8kLSsaHu5c2/PxqmisAQAdQB3eZ6Hn+dX00lo8yibejHzWfuf+4fzpVDsrv9nf8A5Ln5Uqu7/aQ7vYdBiOK2Gcm6CwI2tILYJG8iYEA8h0qhdfDjVe0I1MSo67mNfYKpW8JnEl8omIgHWJ/L3Ur+BtoAWuMZ2AjbrVHk3sSxMLxHiKhosjIMokzmJPU8vZHWqv0wuIbKdee/6/KjYXCWXBJLCIklomZ8ulWXwuHRdg2u2bMZ9poxQWVncWbMsYiCIiR0inTHtmzCAR0394q8L9vI2VVUhogCPIn9cqFh+H9qzBbbEhc0rC6SASS2kb6npU1Jc0Kz0Q9u+yuGzCDMiTEkHl5kV1PD8C11A2ZQD+906jrWTwz0RN1FYXUXNMT3jMnTQ6+qfjXW8I4J2FvKxzmSSwGUa7aDwAFZK048nma6FOfNZGRc9FSxbNeQZo+zJAH94U9r0LQb3j7EA9xk10jZF5H2SffS+kW/H3GqFVnyZodCnfP3sw7HonYQg9pdJHgg98pWgMBbClc18qwIIF51Ug6EEKwkEVc+lJ90n2Cn+lL9xvdUXOT6klSguSM5OCYb+wB8WJPvkmastgrcR2VuOmUflVgYz9x/dS+mH7j+6k23r7yWGK0t4A0tINMir5CPlVPiV2yly0jA/WsRPaMuUqMwJ1HOB51oHGfuN7jWfxHhlu8O8jgjYidPYdD7RRHXMUkrZWv2FjE8XtWz3nE5SwiSYXc6DxHvqpd45hnAD5e8iv3lnRyQBz1BBkcqweI8PuqBbAUWyQO0ggBdB349UCOkfKnu+iTCybikXFVgAyhzMAG5rA7oJiT1OxitEaUbXuUyrTvaxYxNi20Phge5nL2lJti6oJB9SDmDQdCJHsrGGIDmLQdbhmV0C6bAEnMugGhJ86CuIa3dLoGtheQhogS4MHz31g1dGKU2y/0c6qe8M4bO0fWbgAaE7Qd5AFXqLiramZtTfQrcNwlxbhOTPl5ZjEmdGddpIMEHloahjuHxBY5WLHIg1EbwTrGvj1rY4dwk3bbGzmYqAzjMJMjMFmfiNNOlV+D+kNp1C3A0mdiuUSJAbNHjzHKpXeonBLJsbC4N8ufsy6BC5AW4UlAAy93vHXNqCFBG4GlCwfGMxJyoI7wTXQjlmI5aQSeWtQxa27t9st820YAKWLKACATL5pAMH8az+L8JNi6UcwYmRlOhnKRB2IFNKLyZFya0Ouwd9bq5gWXWIkbjyovY3Bs0+dcPhZYKqvlgyJ2Pj4Ea++us/a3ZjUM40AIGoHMsaz1KeF2Rqp17ryi39JZfWFK8tu6IuKGHQgU6Y628hWVo3gyRPWh3U5iqjRk0DHB7auHSQy7GQeRGxPQmp3MFbY/WKJP2oifMjnTKR5fr3UQDx/L2iht9SOCPQj+wrHX/ABN+dNT5P4f5KaleXUOHD+KObw/o/iQpAtqskElriRp0AJqrjeBXF9a5YB17vaEnrqFUxyqkcb35BE+wVPJcY6I5nojHw5DwroJSTu2jmXjyQVcGoA+tknoh06ASRrRLFu2w+sa6DP2VWD5yfwqCcMvHa286fZI+dWRwTEH7BHicvwM9aG11FZ9AvZYRNziWmDoUG+86ac/Oju+GW03ZNfRswEzJO+4zerz5axVb/d2/+6PNh+FSHo5d62/ef+2q24/yLLteiZrowIPMayJIGuhzAaag1tcE9KbtpgrMbiTqGGZh4KxMj26UO16K3P7RBI5Zj+Ams/G8KuWifWZRzUGPGQJj/SpNwnkKOOHlI7T/AH5sZoKuN+9A+QM1R416ZZrIFnMhbXOIkQTmWN50XXo1ccrKT6xUczGb3AkVt8C4RbxBIFxgVglIWGHhPx86qdGnDNlyr1J+Sb3B/SW6bYUW1vdkoV3FxQxgeuc8TMHrtV3/AHuQKxZCpWe60gmOS6QffVfB+iCJszknnmyny7gFXbno5bYAMoMRrLZtBuWB7x86zydJvI0R41jStYhmAKhCCAQQ52PsqYL9F/mP5VmWOGMgyoYUTAzMN9fOr4sLGoafC4/zkVTZF6kwkv0X+Y/lUWdwCSFga+seXsrB4jxN7N0fVs+HA1bN3ie9PeBn7o1HKs6/xosVyhlkEsMxKxrAE7mOVS4bK3XSyOsF1nUMApUgEENIII0IMagisXG8FcjNYYorDVFuHs2B17oBgTM9KzhxYkj1gMsxm0gaBQJifCjWuIPCxmAgnRtgPVWM2+3hUrOLyIOcZrMhjVtsOzNt0vEa3M7Q7OYA7ykElo9VulWrnAk7Fy1xsyqc1trTqSonUOrAAROu2/nUbt3tFAfvAjUMNvCZp0s9woGu5DPcDuU1EHuEkVYqltSFgF1kcENbt2yiQrWgLeZGIVhcOfK8tGiqOf3aycfwa5Oy66FgQzKNwGAOuo56jWtU2bdlXYrcYZTKkAyOgHjEUPA8a7S3H1qIWLMgQNBZzqYWSD0mNSBV8JXzRXJei9TJwfBkJGdjlAy3CoPcaTqynvEZQdgNRqBRsZgTdWMO74g6doAjFkCr3e8QCRCnSeRirnFPoaA9lcOcGCDaymCsGG5xtEc6BgXNs9ph7ly0xKktbgqxUMokT+8w0jc01K+bK2lHycn2GD9InKGAWJ7wgSNIkwfbV/tbbAq18q50gK5Ug6jUIZEgbxVbHWSc8uSwJBuFZJJ+8RtrIqra4VIkPm/dAEk9NWkTprFXpReZWrlzD4ohAq2ytwTNxHOc94HKeUaEbc+oFGwfFbgcs1x8hyq3dDZdRJCjcgEmIE9dqx+27xUjLGhHPTeaOuGcqWtqzLzOpE7wT18PKhwT1EpNaHXHiVot3S7rEklMjKQSNgSrAgZhB2Imr+HW24lHG3ukSCQa4fhWMkMpgZtAYMgwQNOmtWUR7JgKrOywBuBBEETsSFImJ95rNKhnqaIV2tczpvoN/wDt7P8A6Tf99KsH6Uv9sv8AL/8AxT0cN9V4Inxo+vxOiwW9W7lKlWaWpOGgNOdQFPSpDYSgPsaVKgjIGm9Wk9b9dKalQKJ57x3+lueZ+dE4F/TW/wCJfmKVKum/2+4yLz+89XO1BpUq4p2GK1z86z7/AD9vzNKlUkVSMSz/AER/jP8AmNDO/tpUqu5mV6BTuvsqVzY+f4ClSqPMQXD+r+uponMf3aVKgsiTuesfbVS7/wANiPZ8qelVlPUjM5bG/wBIf462R/SN5WP/AIBT0q2S5GaHnFLGbP5j5Vc4Bvg/+df+b0qVRfmMkvP7/iZnpd/xj/xt8jXpH+xP/hb/APz/AP8AXapUquX7aE/3H2s8w4n/AMTd/wDuLv8A8rVb47y/hH4U9KnLVEHzMilSpVaI/9k="/>
          <p:cNvSpPr>
            <a:spLocks noChangeAspect="1" noChangeArrowheads="1"/>
          </p:cNvSpPr>
          <p:nvPr/>
        </p:nvSpPr>
        <p:spPr bwMode="auto">
          <a:xfrm>
            <a:off x="155575" y="-952500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10" descr="data:image/jpeg;base64,/9j/4AAQSkZJRgABAQAAAQABAAD/2wCEAAkGBhQSEBQUEhQUFBUUFRQYGBUXFRcYFhgXFBQXFxQWFRQXHCYeFx0jGRQUHy8gJCcpLSwsFR4xNTAqNSYrLCkBCQoKDgwOGg8PGi0kHSUqLCwtLCwsLSwsLSwsLCwpLC0qLywtLC8tLCwsLCwsLCwsLCwsLCwsLCwsLCwsLCwsLP/AABEIANEA8QMBIgACEQEDEQH/xAAbAAABBQEBAAAAAAAAAAAAAAADAAECBAUGB//EAEoQAAIBAgQDBAYHBAcHAwUAAAECEQADBBIhMQVBURMiYXEGMoGRobEUI0JSwdHwFWJykjNDU4KisuEHFjRzg9Lxk6OzJHTCw+L/xAAbAQACAwEBAQAAAAAAAAAAAAAAAQIDBAUGB//EADkRAAIBAgMFAwoFBAMAAAAAAAABAgMREiExBAUTQVFxgZEiMkJhobHB0eHwBhQVM1IWI6LxQ2Jy/9oADAMBAAIRAxEAPwDPilFEy0stfQrnmbA4pRRMtLLRcLA4pRRMtLLRcLA4pRRMtLLRcLA4pRRMtLLRcLA4pRRMtLLRcLA4pRRMtKKLhYHFKKJlpRRcLA4pRRhaNOLY/X6moOokSUGAC1K5aKkggggkEHqNxRGHLX4aVZ4lPaZvvqj+1kGf/GH91QVVudrEsCtcoRSiixTZKtxEMIOKUUTLTZadxWIRSip5aWWncdiEUoqeWllouFiEUoqeWllpXCxCKVTy09O4WCZaWWiZaWWs+InYHlpZaJlpZaeILA8tLLRIoyYJ29VHPkrH5Ck5paglcq5aWWtFOB3ztZue1SPnUjwC8N0y/wATIPm1VvaKa1kvFE1Sm9E/AzIpRWj+yTzuWR/1VPyJpvoCDe9a9naN8kqiW8NnjrNeJojsG0S0py8GZ8UgtXjZtj+tJ8rX/cwobm0BM3m8AlsH43DVD3vsq9Ne35GmO59slpTfsRWyUsoo/bW8oItXS3RriKP8KNUvpAju2kB6lmc/gPhWee/Nmjo2+40w/D+2y1il2tFcJ4e00pjx+Apnu3QSQthv4luyP/cioKbp3YL4Lbt/NlJ+NZ5b9odJP77fka4fhvaXziu9/BEyTTR0qF/C3iPqku3CTBKz3ehOUac+m1OnoziTZL3Q9nfW/eKIOmZnYfCfbS/XY28mm/H/AGP+nmpWqVku5/GwQoRuCKnfvoyWgGXOM6ZMwzEBs6nLvqbj+6udv8OtqxnE4bn6neG3VgCTM8ulSsYdFB7O/f1GptW372kCcogwSSBtJ5gRVEt+ybVorxb+Bf8A0/Sis5vwS98mbzYVgJYZB1eEHveKo3uJ21JGaSPugsPYyyD7DRuA4v6I5exZuuzKVOdBqrAAghyp1gHzo2Jxl662Y4cA7AE20UDoFtzAqMt97S/NgvB/McNzbDB/3Kl1/wCl7rP3mc3GV+65/u/mRULnF9O7bY+ZAHvE1PHY67ajMlkTyzlj7sorPfjl3raH/TJ//Ks8t7ba+aXcvqa47v3THOzfe/hYu2OKMTDWWjmV70eyBWiuo/MEfA1yWM4jiT6rAAA7qF+A/Grvo9xNxc7O8f6TVT+8BqvtHyrdsG867qKFdpp8+j5aHN3nsOxOk57KmpLlm01z1OhilFEy0stenxHlbA4pRRMtLLRiCwOKVEy09LEFg68VwK+tcuseg7JPgzzUW9J8ANrbH+K+g/yE04wijZV9wqYtjpXCezbVLWv4L6ncW1bFHTZ79s38io/plhR6lmz/AHrly58BUV9OVHqph18rBJ97A1ey0stVS3fWl51d+H1L47z2WHm7NHxv70Uv9+rv2bsfw2Y+SVB/Su8296+fJbv4CtDLSy1S9z31qv77zQt/Rj5tCK++wx7nGHbc4hvNLh+YpfSWP9Vd/lA+ZFbGWllprclL0pv2Df4krrzacV4/NGHcxLj+pvHyC/g1PY4gx07PJ/zLiJ8zW3lpik70pbjpejJ9/wBoF+JNofnRj3X+pUTC4hhIS1H/ADpHwQ0wwOIOwsnyZyPeVAojcMtySEAn7sr/AJYqX0dx6l64vmQ4/wAQn41ne53Hlfv+/eP9fqy9K3d/spXsFjgNEst4K0mP7xWqjYi+o+s+rPjbIEzGjTB99a9u9ihMvbPQ5SD5mKXb4gfZsk9czg/EVS93yXoMf6vWl/yL2L4GOLzn+vf+6qR78tTNhju90/3iv+UitG5jbzGHw9tvHMD8xWbinuzpYZR0En26Ex7K5tfd9XN079jT99g/O15POp/kGweFdCSly4k7t210T4GG1otzhwc5ni433iuY/wAzkn41kHi14d0BFjmyGR5sxrJxvGL/ANq42pgZTE+QWCalT2eEYpTu32kXxZO7l8TsRbFvX6tR1I/1qhjPSm2n9ap8FUn5GuQ7FmYG4xE8vWcxuOevgJ9lH4T6LXbt4aEKCdwc2UggSF8/OtMbRyirFfDVm27mxc9NiELBJABOvdmOm9Nh+OYvELNu2Ap+1BOnWXA+FZ3o9wzLiQwzMilkhlzBmkwCdYMCY/dJ8K7O5fYAd145QhAPtI+Rpynh1v3J/Apv0RiYThGdpv3Wzc1jL7Mxkn2RW1Y4TZXZQfex9pNU72IH2go8WLFviCaGHbdXI/hVo91UPaEvQl4DeJ8zVvYVcpBVQCCNYG48Kw+LYC2w7oAYahl0gjY+NHfEtzlh1Gnz/OhNdU+fjv8AGsVbbKmijYsgrczQ4Rju2tBjow7rjow39h0I86u5a5zB4jsr4b7FyEfwP2G9hMeTHpXT5a9tuzbfzNBN6rJnH2ujw53WjBZaWWi5aUV08RksCy0qLlpUYgsHy0stFilFZcRbYFlpZaLFLLRiCwLLSy0WKWWjEFgWWllouWlFGILAstLLRYpRRjFYFlpZaLFLLRiHYFlpstFy0stGMLAstNlijZaWWovPPmSWWQEoDvrXNL6F2zdL3czSSQEOVNTMQoBWPD2zXUm3091Ia1TOMKjWNZrwLIylDODM+1wSyslUAJ5gmT5mZNVuKJ9Hts9pnViMqgEEktpqSNeseFbGT9daysQO1xaJ9myM7fxH1R7ND76rq0qWGyir6InCrUv5zsRwPB8iLb1Km3DwBowbMCGiQQztB3ECr2AxF22xRmJXcPlXUE/a00M78tfYNCwupH3lI9sSPiBQwKi9mhmorMXFlqxjiWM5hbbwZPhM/hVS5hbBAL2haP3kGZf8sgewVedBAK6dRvB6g9DUMtRlstKa8nInGvOLzzMbHcBCqXRny7h7ZDrH7y3JyjyMabisHG27qSCqXR4Ao8Eb5WkN/dJrsuwKktbYox3H2W/iXb2iD41mX8O5KlrRyjU9m/qnqgMGDzTUbGudV2WcHp4G2nXi1yfqepxL4pG7pJXcEOCPjMCu84Lie1w9tyZJWCerL3WPvBrL4lhMPdWHBDDY5Sj6fPy2rS9G8F2eFtrr9phO8OxYT7CKu3c3Go+whtqg4K107l/LTZaJlpZa7mI5VgcUqJlpUYgsGilFSilFZMRdYaKUU9PRjDCRilFSkVHOKMYYRRSimN0VHtqMQrE8tKKZbtObgoxBYUUopdqKY3KMQWHy0stLPT5xRjDCNlpZafOKRajGGEHcMU5tz51C6ZZR7fdR6hiu3claxWv3giktoFBM+Q+dUPR+19W11/WusXM8l+zr03Pto/pXhGGCuuTkVVkdWba2PLOVJ8vGRz3pXxFThLVlbgzXltnKNCbZU+4EgCPAjrWX8zBybTuo+/6FypNpLS51GD4gjHNbdLmUicrK0EHnBqzdtwxHQn/SvOOC8PWzjsItm3eR8r9sXYFbggksAoGUagRMSq7mSev496QvbxFizZw7X7l9e7DhR9WSrAEgyQEkzA1qdPaU1jfYKdFp4TVI6b/rQ+FOF0mP9D0oeFv5hLKUYGGQxKsN1OUkcxselW7LgaH1Tv4dDHz8PECLXP04/aIYfRYDLURt7KQxCm49setbiQd4YSrD7ynkw0MGpdB+tP0KnxLrIio55jG2pEMAR4iallHKnilFO9tA11IFaaKJFNFSxkbEZpVKKVLEh2ZHPSDVUNynzGqMROxa7SoNdquXNPnNGILBQ9LtDQ8/6imz0YkFgxuk0wNCz0+fy+FGJBYnSofaU4uU8QrE6kGoWanL0YgsEL1EvUM1KaMQ7ELuIy70RLgIkGosoO+tVHwbKZtNB+63qnw8KjiaCxc7aGOvqr7pJ/7a1OHWwIa6QskZUJAOuxIPPw/Q80PpXfF1hlXS4AQZEggBR4Ad4+yufuW+0D34IdTnLkzq8sgJI0y5UIEycwFcfeEam0w4dOeFc8s37dOpqopRd5K56x/tRvf/AEeXMBLppzIzAbeDEE+VZ2F/2dpiOGWbruxxBtq9lnMWraevbtsmxUiJJky3QRUPTY/SMJYvqWZFNssCACFurMSAOYQR1NCwnpAVsW7Nq7ZKILgActmC3CScxDCYJIGg00rlbuqRo7NGD1V79t7/ABR1aWx1Nok5Qtl6zD9EsSFOIv33tIbVpSDJJ9cgr3iTuAIG+YUS1jFuW3uXV1t4i86I9xbbGxiwtxCO0EMpZdNtHEHrj4i7Yt5TcYOHJBRCCwNrRWaPVzSd9YHhoTGcYW8qKyh1sobSO0jJaUg2kJG4AHOT410lWcY2Y5bIqs3w2rLq8/v6nY+iOW3h9SJuM1wAMrGGMDVdJ01jStsYkeVeZ8DWyt1Lly5dbKxkqQBqpCxzEvlWJ5+Nal7iGJxDD6MwRAYZiuZdejEEk77RHOtlLa0/ItmY6+75wjxG1bXNrw9Z0nH8SWNoW2y3ELFSOY/sm6qZJA6jyonDOOpdE7MNCvQzrHhtXK3PR3FKk9niTzzDKxOpMhbeY8+VUUvPZaTnFwszEuMrHNv3SAd+o5mnGv5V1oY3DKx6E2P6Co/Tax+G8UW6OWYDUfiPCrs1uUk1dGe1i6Md4URcUvWs2aU07gaf0letKsuaei4Bwwnf3zRVX95f5vzFRJB3AqPYr0+NUNFlyTAdV/mpsh93QionDDxqH0XoaWYZBArdPhTQaiLTDY/E0Qsw2nz0/wDNLEx2RAsfGkQRH51Br7cxQvpA5qPlTxMVkWAD0qJYih/ShGgj+8fziom7+ppYwsGF00/aVXLn9CkL3lTxBYs9t5Uu0quLk9PgPnTlT0Ps132oxBYP21LtaFbcjcaHqKvjDLeXuwj9Nlbz6HxqOMeE4H0uw93tVuqmZSiiQRIZRd3H/UB9lZfCOH3L5W0tsntHtqxaICwFJEncKDsJ3rvcVhd0uLBHI1J8W1rCXntWwbiqUtqqiS7A7DnCyY5xXN2mrKnUSteL59O00U0mvWdRw+8LmZMpNsCO8pymNNCRDA7muU9L/Q7C3lfsitq5ZyyFXbNqAUEZxuRzEcxpQ+FemOLyK15AFIGvZMo8pnStFuLW2kqiobjF3Ybu0RJO5gTXGo7NtEtq4ySUXrhaa9d7/Bal7nFQwnkmM4MVVmDpdW2VzZSwZcxgZkcKw1IHODR/Rvg4vXcrGNMwX72UiVnlp0r0ji3BbGKQhhlYj110bw15jwNef3eF3sDiF7UFGDTZaJW6JIJBkgDKdRuM0aGu88KaUuZTFtZrkW8Tw4pfC9mJJBVIUqxXkvXy358xRcFx64cwRshWVCMsKCOWSBEV03oxwocQJu4gHs7bfV5XZSXG5DKZAXz38q28Z/stwt24bhuX0cmSVuKZIEAkOh1iuXW3ps+z1HTu7roaGqlXyp5nnnC/TvGYTE5s5ysZe2wm24AjuqPVO2qwes7H2/hOMs47C27ptgC4s5GAkake0GJB5gg1zmE9A8LZBz3Wug7i72ZXTqAoBo+O49hrIP1pcjZUyn5DSuFt21U681LZk1PnJXV+3r2snCFlaWhoYv0LtDvWraKfBQPcQK53GYIoSCCI5Gua4v8A7QcWwJw7C0ufJMBjmKlgNecazFVuFekmKe4FxV66zRIBW3lYc/sSPf1r0W76u2xguNZrts++yt7jLVhB6HT6VBlqt2lP2x613rmQNSqv2p609PEKxeW54/Cn7X9RWauJfnaY+Sk6eymbiJEzbceakdfh+dU8aD5k3TkuRpi+Kft6yBxleampji6ePu/KpcSPUjhZp9t+v0Kft/EVmjiSfe+f5UUYpPvD3iniXUVmXe3oPYLM/jQDik++vvFP9IT76+8UXQZhfo460hhxyNCGIXkw94/OpC5PMe+laLHdknttGhoUP0n20UE1KTRhQYmA7M81PLbXzodzT734Va7Sm7WlhHiKqOeQbx+fSr+AVy0AGRvOkedDz1ZwOPyNqCR4b1k2t1oUnKiry6FlNxbtLI3jww3VAuFdOYGv8x/Kq3FfRlhaDgylrMTA1BaO8wG+giRVK3/tGwi87pIkFexeZHiQAOfOKq3fT18V9XYtm1bIl2Zh2hBOi5FlRP8AEa83Rq7wrydOrC8X6sNux/Rmx8OGaZyGN4Wgus9u6VV9WtlbmXNM5kgGJOpEbzB5ABS9/Vpecjktu5/myx8a6yX5XCP4VRY8igB+NDyNzbPz78t8TJr0dPZ5U1bE34fIyuopHIXOK4i22VluIejrFaF30uu3EyXArKYlWtq6EjYlXBE+ypcU4SQzMqjKddBAGmunLWawkvAOQxUACZkR7Ky7TGFTz45rT6FkG1ozpcLxnF5RktuEjukIESOWWQFjyq2t7FPuzL4ZhP8AhBqfAfSjtcGMMqB1tOSHYbZiWKLIHWadW1PcmepNV0NjozWJ07P1kpVJJ2uVruBLbux85P401rhSqwOYNB2MifCRVwYobFIHLSfdNBuXh0GvsNafytFq2EhxJdTMxiiziGHZ2zZuP2iKZLK/ZgEKW7pgrsQTG21VrvEi5tA6EMzFQdBK5Qvida3G7NhlKZgdCGUN8/1pQLXDrSmbSQ3XKPDmTpV8YqKUVoiN75ltWEAHkKc3By+IFVhPX5fnRekTt+6fcOVW4iFmE7UeHupUPtT90fyilSxhhMNcSRtI8tPlTvfZjJLHzk/Oq/a/+Ypu2j/zWa5aWAx6fh7utSUePwqr9LFIXgefx/Oi7CxaynkQaRB/U1XNyk9z2ez/AFouKxYAP6/1pu8OXxB+RqvmpB6LhYuJZdtgT1hGPyBil9Gufdf/ANNvyqn2njTi6P18aLseRb7ZhoC3lqPgaRuuDPPrJkdJnaquccjTi8eROlGJisjTW7cySyPEzmnSZ9x2qJxt3c548PLwqgcTpGnKdI+WnwqBujx9n5UKUgaRqWuKsp70nTnpy32pv2y3h7t/OqKY4gzufEA7fjVheLLABtW41kQeZ5TMU+JJBgTIX2tuZuJ3jzBKz5iIPnVzh+LtWxlUZVJkzOY9SzEksfM8qzr+JUnugqIiM2ns0pWbauYGbYncbDU7j4UY3qDjyNu/j9JUppvJJ90VBcaWUfW2VOszmAPT7JiskYKRoSI5RJ38N6hcwjqdidAZGu/UA6eW9HFbyxCwroaf7QbXvoYG2uvgJA18K5+76O2WJIa4gJ9RYI13yzt5UZrpG+nmIpdsenx/OpYm9QsuRrcNv2rFvIisANSTEsTuWPXQVaPFV6fGsJb9OL4138alxZEcCNr9qjp8aj+1GG0CstcecoWdAZjKCJ8ZBnyOlR7Xx/XlS4jeo8K5Gpf4ozCCE88ig+8VW7Y1TLeNIP4/CliHYt9r1olrEAGSJHSY+IqgbhqJv0YgsbH01P7IfzGlWN236mnouBO1wPEEgFGWeZIIHjAJqzd9GBbQu9xu6JMIBJ5btXUpdQjR1PkV/A1VxX1iuhgDaQ3kZg5evU1y/wAxJvodL8vBLqcY6WeRuz4qhHwYVXyidGI86Nf4aVYhWFwDTMIUHlABJ5+Job4Jl9ZSs9YPuitqkupia9QltfvKPPN+ArTt+j19lDKUIOoIfQj3VRuYAKgY3RJkZApzDUgNnkqNBManUTHLdtekBGUKqKggEsddtCBoB7qrnOXok4Rj6Rh38K9tyjCWESFMwDtMbUwtOdlaR1ge6YrSXjrC0bQOfMYzmQxBGoA5azzNPhcXe7QOFY21Kq8IWEKASpJGjRzoxyFgTeRmizc+7PtFI2H+6fh+ddquJtXIUW1ZyrMqkZc0LrlzDoTHXYTVX9oWra5ntKumwInu7LqBME/EeytV5dCx0P8Asch2b/dNOoufdPurZt+kJjIltWuMTDlVmJ0UIBG1HucbdUUtaA0IMhe8e7DepC6SInWZ0iDPiy6EFTTzv7DEyufsHz0HzqF1XXUggeYNdEnpEumZAFjcKM2blOsRrsByrN4hxYXWUZFMc8sswnXQaQfdRGpJvQTgktTNtl2EqJ8RGlIo/NT7q3GFl2DWUFuJlFZyp1I3InlpJ6daHcysUCoFOneGYCDAhmLEaEyTynoKONmLB6zHCMTopn3e3X51JQyNy06Rv5jSPGtxwC2QWwq2wSxDdpDMe4XiMwLLtrRLWFViGJAcd4nui2JkgBDpBAmffvUuJkSVJspfSVykxz1iRqY21HhUv2haI1UGPBgR7jR8PiXLMzILonKrlCAYIGVG2MA7chz5UK7jUVwFVbZBOZu8xmCBpPImdelVPUeC2dwtnFWiSyhWMR6xOm/OY23Gu9DTBWzuSJ6w0c9Nj86HbxAvGA75lBks6ZSF3JLxroNJ57iiABhI7NttcroNdySrlRE6k0m2uYYQZ4chEi7ER/VsJJ66/hVVcOv2YfaV9VtTE94ifZ1omLJDEAABCJIfMHBj1GKjbnqahhLgd4zZQJ7x10kRPx1qxSla5FpXIX7QAGjLBgjU5dtzEfHpTdisSLgOuzKQZ0GsT1J9lWcXeUEjUkExkJZSORDQPCfEVBcJaZAdVPUP03HeEaGOfMdRTVTLMMI7YBgQMyagkSens102iZoK4e5sBJ5AQc3kAfKn7JcpCXjMxroNuoJkz4UJ8DeXvLJj7IaP80CpY11Fb1CvEroVIPQz8j5Gg/SxULhuqdUbTwJ+NQXiJHQjo2vwIqaZEN9KpVT+kDpSpiL1zhbaw490efOreDwLR32JHVd49oNCt2HDFHgMu/3dfEjxFXbOBMTntj/qoPmRWCU3zLVBvkZrYTP6rlY0II1E9SI+VEPDpAlySBEwNdfOrOJtyojv8yVIkA6RO0zGnjTX7qWkBY6wIUzm99HEk9CWAAOH8s5p/wBmj7x5a6TQV4wDqFCgHXNrPUActOdHHGFzACdenLWNqf8AcEox6iHB1kGXJBkGdiNiIFat+/ecgs5ZlMglE9bqQAJOp1NDy/vfOiqg5n4mqnNvVl6o25lfiuKxN1QCweNNSqxGw0rLuY29otxIXn9Wp8PWUa++K2sXjUtoYgsBoCefL5iq78etKANyQDCid+QNThJ20FKEf5FdeEkiQ6ACZKgR0MmdKt3cKHtZQQFUnUAnVTr9rw2FYv0Yvea3ZOW2dTLEg7EwCdTPLTY0S3hMRaabStcBG6rOk97uCTofdU8MnzKlZchNai5k7zCRqASZ6AH3URMeqEwWQQRoJERPzNAtcXv9opRx2qkhRl7wnQ8vOfOtS7i3w93tsXbV3uEr3hEBQhVsp1U8pIGmxmInZ8xLqgFrDOtoXEiSSJ9bMRB13CtBGh6idqbCcZKoUKS89xpIyd4se7sZJNbFrCYg21C4d3SQ6w0RAEMFt3ljQAzFbNnGdvbS1cRrXZiFEQNxIB11lRprUJTwq7RbFNu0XZnF4rEhZN+NYZwpDZgIMAjQSJ8p51LiGIIu3FDMgbJNsQRHZpkzFYVu7BGg0itP0i4biNCWN+2smDAKljzQQDpGo6HasS/ww21uN2tpiTEW8xI5bEDnr5edSjJSV0yucXFtNHQ8FxshsPcuP3RPZk3O43IG25C89R4nntjcSwM97u29SIAAkiQTBInzqtgwftWg4ysSwLyxI7ssp0gmT1n21Z4NxnsjLIbiwIRgbiKG3OUkQdSeWw1p5rNEsSasyI4KBa7U3bbAn+jUlrpTOFLhdl6jMRIFWDet2WZLb3TbOnrMjspGudVgHpBkHLVFVFy5kWVU5svdWFOsygI0iIM6aCnu8KFpmV7ozKFb1CAA0EQysQdIPkabd9WRtzSG+iKO8t1WUz3SpU/uydvaKlbFkNBLgzqGEqZHqyNdydfCjcLwgcm4yr2UsnendMu+kEagz57mavPwmwxAUjN0WB/h2NRlUs7MlGm3nkVLOFtGIbfUDOQeo09lPcwwOwVtdTIOnsjWr1/geZ0ZmJyAKJRNVH2SVA6n30deGIqkKCs7x/rB+NUuoupbwL6o5u5wsgnL3VnrOvtrQweJdFCszN4wpgcvWmdZrSt8Ngkh4kyQVbUgQJ1OkDagY1WtZWc2ckkHR82o0iBpEHem6uLIXAcc72BX+KIvrFZjmhn/AAxXP4hVZ2ZUGTfQFR46j86s4vhzXSbts23U8kLSsaHu5c2/PxqmisAQAdQB3eZ6Hn+dX00lo8yibejHzWfuf+4fzpVDsrv9nf8A5Ln5Uqu7/aQ7vYdBiOK2Gcm6CwI2tILYJG8iYEA8h0qhdfDjVe0I1MSo67mNfYKpW8JnEl8omIgHWJ/L3Ur+BtoAWuMZ2AjbrVHk3sSxMLxHiKhosjIMokzmJPU8vZHWqv0wuIbKdee/6/KjYXCWXBJLCIklomZ8ulWXwuHRdg2u2bMZ9poxQWVncWbMsYiCIiR0inTHtmzCAR0394q8L9vI2VVUhogCPIn9cqFh+H9qzBbbEhc0rC6SASS2kb6npU1Jc0Kz0Q9u+yuGzCDMiTEkHl5kV1PD8C11A2ZQD+906jrWTwz0RN1FYXUXNMT3jMnTQ6+qfjXW8I4J2FvKxzmSSwGUa7aDwAFZK048nma6FOfNZGRc9FSxbNeQZo+zJAH94U9r0LQb3j7EA9xk10jZF5H2SffS+kW/H3GqFVnyZodCnfP3sw7HonYQg9pdJHgg98pWgMBbClc18qwIIF51Ug6EEKwkEVc+lJ90n2Cn+lL9xvdUXOT6klSguSM5OCYb+wB8WJPvkmastgrcR2VuOmUflVgYz9x/dS+mH7j+6k23r7yWGK0t4A0tINMir5CPlVPiV2yly0jA/WsRPaMuUqMwJ1HOB51oHGfuN7jWfxHhlu8O8jgjYidPYdD7RRHXMUkrZWv2FjE8XtWz3nE5SwiSYXc6DxHvqpd45hnAD5e8iv3lnRyQBz1BBkcqweI8PuqBbAUWyQO0ggBdB349UCOkfKnu+iTCybikXFVgAyhzMAG5rA7oJiT1OxitEaUbXuUyrTvaxYxNi20Phge5nL2lJti6oJB9SDmDQdCJHsrGGIDmLQdbhmV0C6bAEnMugGhJ86CuIa3dLoGtheQhogS4MHz31g1dGKU2y/0c6qe8M4bO0fWbgAaE7Qd5AFXqLiramZtTfQrcNwlxbhOTPl5ZjEmdGddpIMEHloahjuHxBY5WLHIg1EbwTrGvj1rY4dwk3bbGzmYqAzjMJMjMFmfiNNOlV+D+kNp1C3A0mdiuUSJAbNHjzHKpXeonBLJsbC4N8ufsy6BC5AW4UlAAy93vHXNqCFBG4GlCwfGMxJyoI7wTXQjlmI5aQSeWtQxa27t9st820YAKWLKACATL5pAMH8az+L8JNi6UcwYmRlOhnKRB2IFNKLyZFya0Ouwd9bq5gWXWIkbjyovY3Bs0+dcPhZYKqvlgyJ2Pj4Ea++us/a3ZjUM40AIGoHMsaz1KeF2Rqp17ryi39JZfWFK8tu6IuKGHQgU6Y628hWVo3gyRPWh3U5iqjRk0DHB7auHSQy7GQeRGxPQmp3MFbY/WKJP2oifMjnTKR5fr3UQDx/L2iht9SOCPQj+wrHX/ABN+dNT5P4f5KaleXUOHD+KObw/o/iQpAtqskElriRp0AJqrjeBXF9a5YB17vaEnrqFUxyqkcb35BE+wVPJcY6I5nojHw5DwroJSTu2jmXjyQVcGoA+tknoh06ASRrRLFu2w+sa6DP2VWD5yfwqCcMvHa286fZI+dWRwTEH7BHicvwM9aG11FZ9AvZYRNziWmDoUG+86ac/Oju+GW03ZNfRswEzJO+4zerz5axVb/d2/+6PNh+FSHo5d62/ef+2q24/yLLteiZrowIPMayJIGuhzAaag1tcE9KbtpgrMbiTqGGZh4KxMj26UO16K3P7RBI5Zj+Ams/G8KuWifWZRzUGPGQJj/SpNwnkKOOHlI7T/AH5sZoKuN+9A+QM1R416ZZrIFnMhbXOIkQTmWN50XXo1ccrKT6xUczGb3AkVt8C4RbxBIFxgVglIWGHhPx86qdGnDNlyr1J+Sb3B/SW6bYUW1vdkoV3FxQxgeuc8TMHrtV3/AHuQKxZCpWe60gmOS6QffVfB+iCJszknnmyny7gFXbno5bYAMoMRrLZtBuWB7x86zydJvI0R41jStYhmAKhCCAQQ52PsqYL9F/mP5VmWOGMgyoYUTAzMN9fOr4sLGoafC4/zkVTZF6kwkv0X+Y/lUWdwCSFga+seXsrB4jxN7N0fVs+HA1bN3ie9PeBn7o1HKs6/xosVyhlkEsMxKxrAE7mOVS4bK3XSyOsF1nUMApUgEENIII0IMagisXG8FcjNYYorDVFuHs2B17oBgTM9KzhxYkj1gMsxm0gaBQJifCjWuIPCxmAgnRtgPVWM2+3hUrOLyIOcZrMhjVtsOzNt0vEa3M7Q7OYA7ykElo9VulWrnAk7Fy1xsyqc1trTqSonUOrAAROu2/nUbt3tFAfvAjUMNvCZp0s9woGu5DPcDuU1EHuEkVYqltSFgF1kcENbt2yiQrWgLeZGIVhcOfK8tGiqOf3aycfwa5Oy66FgQzKNwGAOuo56jWtU2bdlXYrcYZTKkAyOgHjEUPA8a7S3H1qIWLMgQNBZzqYWSD0mNSBV8JXzRXJei9TJwfBkJGdjlAy3CoPcaTqynvEZQdgNRqBRsZgTdWMO74g6doAjFkCr3e8QCRCnSeRirnFPoaA9lcOcGCDaymCsGG5xtEc6BgXNs9ph7ly0xKktbgqxUMokT+8w0jc01K+bK2lHycn2GD9InKGAWJ7wgSNIkwfbV/tbbAq18q50gK5Ug6jUIZEgbxVbHWSc8uSwJBuFZJJ+8RtrIqra4VIkPm/dAEk9NWkTprFXpReZWrlzD4ohAq2ytwTNxHOc94HKeUaEbc+oFGwfFbgcs1x8hyq3dDZdRJCjcgEmIE9dqx+27xUjLGhHPTeaOuGcqWtqzLzOpE7wT18PKhwT1EpNaHXHiVot3S7rEklMjKQSNgSrAgZhB2Imr+HW24lHG3ukSCQa4fhWMkMpgZtAYMgwQNOmtWUR7JgKrOywBuBBEETsSFImJ95rNKhnqaIV2tczpvoN/wDt7P8A6Tf99KsH6Uv9sv8AL/8AxT0cN9V4Inxo+vxOiwW9W7lKlWaWpOGgNOdQFPSpDYSgPsaVKgjIGm9Wk9b9dKalQKJ57x3+lueZ+dE4F/TW/wCJfmKVKum/2+4yLz+89XO1BpUq4p2GK1z86z7/AD9vzNKlUkVSMSz/AER/jP8AmNDO/tpUqu5mV6BTuvsqVzY+f4ClSqPMQXD+r+uponMf3aVKgsiTuesfbVS7/wANiPZ8qelVlPUjM5bG/wBIf462R/SN5WP/AIBT0q2S5GaHnFLGbP5j5Vc4Bvg/+df+b0qVRfmMkvP7/iZnpd/xj/xt8jXpH+xP/hb/APz/AP8AXapUquX7aE/3H2s8w4n/AMTd/wDuLv8A8rVb47y/hH4U9KnLVEHzMilSpVaI/9k="/>
          <p:cNvSpPr>
            <a:spLocks noChangeAspect="1" noChangeArrowheads="1"/>
          </p:cNvSpPr>
          <p:nvPr/>
        </p:nvSpPr>
        <p:spPr bwMode="auto">
          <a:xfrm>
            <a:off x="307975" y="-800100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8" name="Picture 12" descr="http://www.air-altitude.com/assets/galleries/32/1achat4_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58"/>
          <a:stretch/>
        </p:blipFill>
        <p:spPr bwMode="auto">
          <a:xfrm>
            <a:off x="6021497" y="2728758"/>
            <a:ext cx="2963842" cy="175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5367473" y="-95200"/>
            <a:ext cx="34050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Motorisé</a:t>
            </a:r>
            <a:endParaRPr lang="fr-FR" dirty="0"/>
          </a:p>
        </p:txBody>
      </p:sp>
      <p:pic>
        <p:nvPicPr>
          <p:cNvPr id="4110" name="Picture 14" descr="http://www.ulmoccasion.com/media/02/00/12606854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287" y="3583611"/>
            <a:ext cx="2322357" cy="309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6" descr="data:image/jpeg;base64,/9j/4AAQSkZJRgABAQAAAQABAAD/2wCEAAkGBhASEBQUEhQVFBUVFBQUFBQUFRQUFRQUFBQVFBQUFBQXGyYeFxkjGRQUHy8gJCcpLCwsFR4xNTAqNSYsLCkBCQoKDgwOFw8PGikcHBwtKSkpKSksKSkpKSkpKikpLCwpLCkpKSkpKSwsLC4sKSksLCkwKSksKSwpKSwpKTUpKf/AABEIALQBFwMBIgACEQEDEQH/xAAbAAADAQEBAQEAAAAAAAAAAAAAAQIDBAUGB//EAEMQAAIBAgMEBwUFBAgHAAAAAAABAgMRBBIhBRMxUQZBYXGBkaEUIlKx8AcjMkKSM2LB0UNTcoKDwtLxFRYXY3OTov/EABgBAQEBAQEAAAAAAAAAAAAAAAABAgME/8QAJBEBAQEAAgEEAQUBAAAAAAAAAAERAhIhAzFBUSITYXGhwbH/2gAMAwEAAhEDEQA/AJuFxXC52c1ATcLgUBNx3IGAgCmArhcIYCuFwGArgAxXEADuFxAA7hcQEDAQAMBXC4DuBNwuFO4XJuO4DuBIAO4XJAB3FcQrlFXAkAHcdyLgVldwuSFwq7hmIuNEFZgzEiCLzBckLgO47kgBVwuSADuFxXC4FXFcVwzAO4CzBmIKuFybhmCqC5LkIC2xXFcVwq0xEiuBbBEXFcGtGK5FwuDVNiuTcRRVwJbACguLO+YswFJhcm40wirhdCFcC9A0IAI00DQgAq7LmPKuZmBBpZcxEADV6CuSFyorMK5IAVcVwSCw0FwH5fXgHkTVwrDQ79gWGrhDHl+rsTj3eZAnInMVJLs82T4/MoLgLx+ZLCKzBmJFcorMGYm4rgVcZFwCr0AN6uQZ0ADEpIpNciBXBDuu0NBphDsJiKh3C4gsEO4JjSQ7omrhXFcq6+kTdDQXAH9aCuEMBXC5QxAK5AwsK4ZgHYPEkAKuIQBTFcB3a1Wndx9AYunRlL8MW+5N/I6VsbEf1VTxhJfNG/R6i62Jp05ynlk3e05p2UW3Z304HF0lwUsPiHRmpyfuOMtXGUZuSjLV/uO/Izbdakaf8Jrdcbd8oL5smts+UfxOmuze0m/KMmx9FqlOGKiqsYypzeSSkk0s1kpa8LStryuej0y2dCjimoRUIuEZKK4LjF28YjbuGTHhskBG0MQrgBuqPaNUTHePmVvZE8r4a7oNyZZ5CcmTKbG+7YKkYZn2mtGjObainKyu7dS5t9SGU8Ve5Dc9wp4SquMZW52dvNaGWd8x5Lk9423L7BxpNcjBzfMV2MqbHRu32Dy9iOZyYXGL2jpSj129R5Ydq8TmU3zYZmTDtPp07uHMTpw+I5lJ8wzvmMp2n03cI/F6Bkj8XoYZmCkXE2fTfJH4l5GbS5kZmCuMS02gNZ4OUVeo401/3HlfhD8T8EclXaNCPDPUfZ93Hzd5NeESXlIs42tmdlDYuInHNGjVa5qnJrwdtT5+vtOpJrL7muip3T/XrJ+Z6GztqY6DTjiK0OzeSl5xk2vMx3t9o11k966K+GnB2nGUeyScX6oiytxPR2t0oxOJio1J+6vyxWVN85JcX6dh5R1msKfeNW7fQzuGYYa+l6B0r46P7sKkv/lx/wAx9J02wFSu6NOmqblJzcb5s6UISlUd1plf3UdfzTieH9nKW/qzdkoUXduySvKN22+CtFn1dXF4OdanV3/vbpyhlqWhKi26jcupp7pvjqqb4qOmPnW/h+M7Wm4TScnDjdZ4w1Ts9HFu5720Nqe00aFVzzzyyhP7xVGpQa4pQjlTu318SftY2fTnusVQd4Tc4VPdlFqosru4ySaun1rk/wAx8l0dxbTlTfB+8uxrR+a+RxvO/qR6+Ppz9G2/X/K94QXQNHqeEMBWAK7cq5BlXIqwsy7Dlrtid1HkCpx5FjsNOqciGorq/j1DGTVx6+D6T14aSaqLlNa/qWvnc7o7WwVb9tSyPnlUl+pa+h82JuxCx9UujGEqq9Ga/uyUvNPVHHX6GzX4ZRfemvlc+eWIV9L35r+ZriOl2IpxdOFXLNpOOeSnazT/AAyWqdrPvL5jGR2Vej1aP9Hfu1/icNSnldpQytdTTTPqdv7XoR3FWdNOGIpKorzayytHPC0tNM0fU48PtDZ9SN1TXhGMlyesWNMeA3DkZv6ub9KacG6UcJlzTzLKr5pT93JBK/F3Z+l7EwFLB4GjSruCcIe+5NWc5NzqWb4rNKRO3nG+XD8Zd935XJ/Wgs3YvI+72x0w2bG6VKFV9lKL9WkvU+N2l0vjJ/dYWhDk5RjJ/pikvO5rs5dWeHw85u0IOX9lN/I3qYCMP2s6dPscs8/0Qu142PExe3sVUVp1JZfhissP0xSR9Xs7oHvqFOcVKeaKlrONKOuuusnp2K+hi878NTjHiVdpYWH4YzqvnJ7uP6Y3k/NHJX2/VtaDVJcqSyecvxvxbPusJ9l0H+1qqK+Cim341arbfhFHvYToNs2mrKjGT+KcpSl5t/IzvK+7WSez8aVGc+CbvxfPxfE6Y7Kk/wATt2LX1Z+z/wDLmB/qoecv5kvo9gf6qHnL+Ykhr8npYBL8Kffp8zR4N9vofqT2HgF/Rw83/MzlsjZvXCn+pr/Mb7Yz1j8y9if1YidCztc/SngNlR4qku+b/jI55UdirjuV/iP/AFFnM6x+dbvtDddZ9/KpsNddH/2S/wBRlPFbC/cfdKq/ky906M/s4wcZRxDlFSi93FqSTTtmk009H1HpYfYWIjUpu0MqlmcnK+XJLG5fdS97NDE0+tWtK/aYPpjsyjDJSllje9owqPV8W3l1Zp/1BwF7Z5K/OE4rzkkid7NOs8Mauw5yoThWpxk6tWpNwhlrKOeEFJqVfLa8oykuWZJcD4av9n+Lo5qmVbuClK/3EZZEm9YwTd7dSZ95V6d4NSSU21rdxTlblZxum/E8va/2g0nCUKVNzzRlFufuqzTT0Wr49hicbeXafLt+pJw6WR8G0IoND0a82IsA9AKmN5KXWS9eJsotcWvVCcZc0Y106oUZJ2vbsbt6M3j2teZi6En1r1Jlhml1eA8U8x1q3NFRo3/C/XQwwGzZVZqELNvXj1ePefd7F6FxhZ1Ld2b5tHm9b1Lx/HhNv9T+Xr9D0uPOdvUs48f7v8T/AF8tU2VVdFzoreTj+KlFfeZfiguE+1LVcmfPYGrVlXlCpF2fBNXcXFO6aXG5+1f8Jop6e5/4/df6tZeqO2E4x4N97bbfe3qx6V5yZzzf2T156Vu+nufVfl9Ho3iZXcKM2ll4rLfNr7t7JrnyOuv0GxlW2WFOkuveShrorrLBTsr6n6K8VHmZyx0V1o3fLjLZ7PBxHQKhW2fRwleUnuUstSFoyjLW+W6ay2drO+iXWZ7J+zXB0IKCdWaTb9+aV7/2IrQ9ye1qa615nLW6SUY8Zx80NR0YPo7hKU95CjBTSaU7ZppNWaUpXa05GXSfZCxNCUbLPH3qb/eX5fFaeXI8rFdO8LDjUj4O/wAjxcX9pcXpShOfalZeYHxtZJM5p1khbT2gpVZTqtUlUk5KN+Lbu0vF+pnRxdKby02pO2bRPhe17vtN45nvZdS89D6yjtzaEcJTmqtGMEt3FNt1Hk922XrdreFj5mGHl16HRGNuovXU3HovpFjpccQ13RiiJbVxb44mr4OK/gciqPkvIbqvkh1htayxdZ8a9Z/4jXyM3KUvz1Jd9Sf8yN5pwRUKr/2RepojhE/xNv8AvSfzYexUvhXlf5g6k/pFRi9bt+RMalR7LT+FfpQ93FdS8kEqbvx8wyPmPCeQkh6cyNz2huUXwnldlzJdODXUyd2PKwpOMUK3eVlYZBpjOMbjyIvIJxLpjJxYGmUBqYaxT61cSrsmpQkuK8ePyM7mshta7+Qt7LmZjUhiabZtSx1WP4KlSP8AZnJLyvb0MLoLiyUdlTpJjYRbVepKyva0ZN87dpjS6c4io0qdeo3Zt5qcFbsbjJ+tjG4RjyXEzeEWcq6Zbcxz41mu5GU8biZca8/rxEqUuTH7PIdeJvJnllL8VSo/7w/YaT65PvbNPZ3138i40I835Eziv5MVhqa4KPfbXzZpvXw+ZsqETRU49SJ2i9a8Ta2yo4iKV3GUXeMkr2fdy0XkLY2w3Ru7ucmks1sqUVrZLq1PdGTsvRzRpTLWHlbibApDtV6xmsMutsrcR5eoOYZybVyKUI8kGnJEqQszIq8wlMnMGYYNVXt1IUa9layfeZZkK6GQ2t1iF8KDfR1vExC5Mi7WueHw+Am4cjMBgu0SZQiJkso0yR5kuguZNhg8EqCfWA5J9VvEBtTJ9Mo1Y8l5aDdWHJX5WRzwpyva1nxNPZZdbOlk+2Jb9NVJcl2DsvhXkZxwqXG79DVfVzN/Zqb8st1r/t8rFqkuRowGr1gjGPItskVzKmwsNILgwrhmQ9BoGJbFmLyiyoaYQxqA7E0xKBspIHEaYkLlWDKNMTcB5B5BpiWxX+rFOInAaEJjVMrdoaYyQwq05flsR7/IqeymhNMzjn64j9/4WVNU2+ZSbMZKeunpwBKfJ+QNb5hXMIZ0uF+9DzTvovCww7Nrgc8ZTStZ8eNmAw7Nq8rSi/Bm0jPExvF+Y6dS6T7CfDXyoTsO4rBRlExik+0AuUpGSbZtCk+fqKRObUbRtCin58zR4ePMx2jXWuZW5F2jz+Ze6QnSGpiFKPWVmhyt5vvJlEWpUaSUAdOPU342MrjTIpuny+YKmF0TKrbkBSVvUaVxKsnwY/EL4UkKwRY7EEgNgBNgcQHcGJSCw8oWKYloEx2BoAzAmu0TQgKckLMS2AD3ggzABbRy4dpXT6nbzege2fVzNVPed9E/Q6SVzvKO2xNzPew538GLfxM41sau4lEzdZAq8R5NjdFIw9oiDxMe0mVdjZvXg/QZh7VHtCWKjbrYyps+2yHcx9ojzDfx5kyrsbA0Zb6PMXtEeYymxroPTkc/tcL8R+1Q+JFymxrZDbRnv1a90ZrGw+Jeoymxumh5jGOLi+v0JqY+K679w61O0dFwzHHLaitojSG0YvrsOt+ic+P26Lhc53tGN7asv2qPNE61e0aiM3i48z1dhzpSz6RlPTLGSvpaXVZ9drtJtacE20ynaPOA9fBwoPFe86ajTpurVTf3alFaQdlqnN000l+aStpY6sXgMLmlPRxqTw263U1GEVX3iqWTje0Z05JLTS3AvWnePnhtH0U9j4N6KcoftHnlUjJRVPGRw7bWVcYycuOluRpLZOFlWkm6iywh92ssZNbx088Wo6pQipapayzN21HWnePlzaeEkle11zV9Dv6P4ejUqNtOpkrUYqOaML0pVGp1ZKSd4xSjdfv8T1sPhsPGVH86qYimmnbdLPXnGdNq1lljFaa9qSaHWp34vk7G0MHJxzLVIrY0qVSapZHdyzZnPK8sIVG4L3ZayeXgrtpLruvoo4LD05TTvKMZOVr08zisF7RZTy3/AB3jy7L6i8ad4+UAyxGNg28qaV9E9bLlfrAdad48+Enc2UQA7cnnkEafa/QvcrtADNrWRO5XN+ZSortEBNXI5qztIvDSb4iA632c/l0ZELdoAObeBU0PdIAIYFTQbtCAoznFJqxc4qwgKn2iE78TaFJcgAVIi9n4ckaSfYvJfyACVWNVJW0XkZ1Gr8F9IANRKztwLcLaiA2yujV5pPvv/A9WODg76fWvMAOHq+PZ39LyzqbPh26HmzVvruAC+nbT1JJ7H1XLhSThftYAbrnIqVBOy7V/E7o7Hp2bvLhzXLuADHK10nGPJS0fZYucbRT59wAdK5FRu2tX6CACVrjPD//Z"/>
          <p:cNvSpPr>
            <a:spLocks noChangeAspect="1" noChangeArrowheads="1"/>
          </p:cNvSpPr>
          <p:nvPr/>
        </p:nvSpPr>
        <p:spPr bwMode="auto">
          <a:xfrm>
            <a:off x="155575" y="-822325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8" descr="data:image/jpeg;base64,/9j/4AAQSkZJRgABAQAAAQABAAD/2wCEAAkGBhASEBQUEhQVFBUVFBQUFBQUFRQUFRQUFBQVFBQUFBQXGyYeFxkjGRQUHy8gJCcpLCwsFR4xNTAqNSYsLCkBCQoKDgwOFw8PGikcHBwtKSkpKSksKSkpKSkpKikpLCwpLCkpKSkpKSwsLC4sKSksLCkwKSksKSwpKSwpKTUpKf/AABEIALQBFwMBIgACEQEDEQH/xAAbAAADAQEBAQEAAAAAAAAAAAAAAQIDBAUGB//EAEMQAAIBAgMEBwUFBAgHAAAAAAABAgMRBBIhBRMxUQZBYXGBkaEUIlKx8AcjMkKSM2LB0UNTcoKDwtLxFRYXY3OTov/EABgBAQEBAQEAAAAAAAAAAAAAAAABAgME/8QAJBEBAQEAAgEEAQUBAAAAAAAAAAERAhIhAzFBUSITYXGhwbH/2gAMAwEAAhEDEQA/AJuFxXC52c1ATcLgUBNx3IGAgCmArhcIYCuFwGArgAxXEADuFxAA7hcQEDAQAMBXC4DuBNwuFO4XJuO4DuBIAO4XJAB3FcQrlFXAkAHcdyLgVldwuSFwq7hmIuNEFZgzEiCLzBckLgO47kgBVwuSADuFxXC4FXFcVwzAO4CzBmIKuFybhmCqC5LkIC2xXFcVwq0xEiuBbBEXFcGtGK5FwuDVNiuTcRRVwJbACguLO+YswFJhcm40wirhdCFcC9A0IAI00DQgAq7LmPKuZmBBpZcxEADV6CuSFyorMK5IAVcVwSCw0FwH5fXgHkTVwrDQ79gWGrhDHl+rsTj3eZAnInMVJLs82T4/MoLgLx+ZLCKzBmJFcorMGYm4rgVcZFwCr0AN6uQZ0ADEpIpNciBXBDuu0NBphDsJiKh3C4gsEO4JjSQ7omrhXFcq6+kTdDQXAH9aCuEMBXC5QxAK5AwsK4ZgHYPEkAKuIQBTFcB3a1Wndx9AYunRlL8MW+5N/I6VsbEf1VTxhJfNG/R6i62Jp05ynlk3e05p2UW3Z304HF0lwUsPiHRmpyfuOMtXGUZuSjLV/uO/Izbdakaf8Jrdcbd8oL5smts+UfxOmuze0m/KMmx9FqlOGKiqsYypzeSSkk0s1kpa8LStryuej0y2dCjimoRUIuEZKK4LjF28YjbuGTHhskBG0MQrgBuqPaNUTHePmVvZE8r4a7oNyZZ5CcmTKbG+7YKkYZn2mtGjObainKyu7dS5t9SGU8Ve5Dc9wp4SquMZW52dvNaGWd8x5Lk9423L7BxpNcjBzfMV2MqbHRu32Dy9iOZyYXGL2jpSj129R5Ydq8TmU3zYZmTDtPp07uHMTpw+I5lJ8wzvmMp2n03cI/F6Bkj8XoYZmCkXE2fTfJH4l5GbS5kZmCuMS02gNZ4OUVeo401/3HlfhD8T8EclXaNCPDPUfZ93Hzd5NeESXlIs42tmdlDYuInHNGjVa5qnJrwdtT5+vtOpJrL7muip3T/XrJ+Z6GztqY6DTjiK0OzeSl5xk2vMx3t9o11k966K+GnB2nGUeyScX6oiytxPR2t0oxOJio1J+6vyxWVN85JcX6dh5R1msKfeNW7fQzuGYYa+l6B0r46P7sKkv/lx/wAx9J02wFSu6NOmqblJzcb5s6UISlUd1plf3UdfzTieH9nKW/qzdkoUXduySvKN22+CtFn1dXF4OdanV3/vbpyhlqWhKi26jcupp7pvjqqb4qOmPnW/h+M7Wm4TScnDjdZ4w1Ts9HFu5720Nqe00aFVzzzyyhP7xVGpQa4pQjlTu318SftY2fTnusVQd4Tc4VPdlFqosru4ySaun1rk/wAx8l0dxbTlTfB+8uxrR+a+RxvO/qR6+Ppz9G2/X/K94QXQNHqeEMBWAK7cq5BlXIqwsy7Dlrtid1HkCpx5FjsNOqciGorq/j1DGTVx6+D6T14aSaqLlNa/qWvnc7o7WwVb9tSyPnlUl+pa+h82JuxCx9UujGEqq9Ga/uyUvNPVHHX6GzX4ZRfemvlc+eWIV9L35r+ZriOl2IpxdOFXLNpOOeSnazT/AAyWqdrPvL5jGR2Vej1aP9Hfu1/icNSnldpQytdTTTPqdv7XoR3FWdNOGIpKorzayytHPC0tNM0fU48PtDZ9SN1TXhGMlyesWNMeA3DkZv6ub9KacG6UcJlzTzLKr5pT93JBK/F3Z+l7EwFLB4GjSruCcIe+5NWc5NzqWb4rNKRO3nG+XD8Zd935XJ/Wgs3YvI+72x0w2bG6VKFV9lKL9WkvU+N2l0vjJ/dYWhDk5RjJ/pikvO5rs5dWeHw85u0IOX9lN/I3qYCMP2s6dPscs8/0Qu142PExe3sVUVp1JZfhissP0xSR9Xs7oHvqFOcVKeaKlrONKOuuusnp2K+hi878NTjHiVdpYWH4YzqvnJ7uP6Y3k/NHJX2/VtaDVJcqSyecvxvxbPusJ9l0H+1qqK+Cim341arbfhFHvYToNs2mrKjGT+KcpSl5t/IzvK+7WSez8aVGc+CbvxfPxfE6Y7Kk/wATt2LX1Z+z/wDLmB/qoecv5kvo9gf6qHnL+Ykhr8npYBL8Kffp8zR4N9vofqT2HgF/Rw83/MzlsjZvXCn+pr/Mb7Yz1j8y9if1YidCztc/SngNlR4qku+b/jI55UdirjuV/iP/AFFnM6x+dbvtDddZ9/KpsNddH/2S/wBRlPFbC/cfdKq/ky906M/s4wcZRxDlFSi93FqSTTtmk009H1HpYfYWIjUpu0MqlmcnK+XJLG5fdS97NDE0+tWtK/aYPpjsyjDJSllje9owqPV8W3l1Zp/1BwF7Z5K/OE4rzkkid7NOs8Mauw5yoThWpxk6tWpNwhlrKOeEFJqVfLa8oykuWZJcD4av9n+Lo5qmVbuClK/3EZZEm9YwTd7dSZ95V6d4NSSU21rdxTlblZxum/E8va/2g0nCUKVNzzRlFufuqzTT0Wr49hicbeXafLt+pJw6WR8G0IoND0a82IsA9AKmN5KXWS9eJsotcWvVCcZc0Y106oUZJ2vbsbt6M3j2teZi6En1r1Jlhml1eA8U8x1q3NFRo3/C/XQwwGzZVZqELNvXj1ePefd7F6FxhZ1Ld2b5tHm9b1Lx/HhNv9T+Xr9D0uPOdvUs48f7v8T/AF8tU2VVdFzoreTj+KlFfeZfiguE+1LVcmfPYGrVlXlCpF2fBNXcXFO6aXG5+1f8Jop6e5/4/df6tZeqO2E4x4N97bbfe3qx6V5yZzzf2T156Vu+nufVfl9Ho3iZXcKM2ll4rLfNr7t7JrnyOuv0GxlW2WFOkuveShrorrLBTsr6n6K8VHmZyx0V1o3fLjLZ7PBxHQKhW2fRwleUnuUstSFoyjLW+W6ay2drO+iXWZ7J+zXB0IKCdWaTb9+aV7/2IrQ9ye1qa615nLW6SUY8Zx80NR0YPo7hKU95CjBTSaU7ZppNWaUpXa05GXSfZCxNCUbLPH3qb/eX5fFaeXI8rFdO8LDjUj4O/wAjxcX9pcXpShOfalZeYHxtZJM5p1khbT2gpVZTqtUlUk5KN+Lbu0vF+pnRxdKby02pO2bRPhe17vtN45nvZdS89D6yjtzaEcJTmqtGMEt3FNt1Hk922XrdreFj5mGHl16HRGNuovXU3HovpFjpccQ13RiiJbVxb44mr4OK/gciqPkvIbqvkh1htayxdZ8a9Z/4jXyM3KUvz1Jd9Sf8yN5pwRUKr/2RepojhE/xNv8AvSfzYexUvhXlf5g6k/pFRi9bt+RMalR7LT+FfpQ93FdS8kEqbvx8wyPmPCeQkh6cyNz2huUXwnldlzJdODXUyd2PKwpOMUK3eVlYZBpjOMbjyIvIJxLpjJxYGmUBqYaxT61cSrsmpQkuK8ePyM7mshta7+Qt7LmZjUhiabZtSx1WP4KlSP8AZnJLyvb0MLoLiyUdlTpJjYRbVepKyva0ZN87dpjS6c4io0qdeo3Zt5qcFbsbjJ+tjG4RjyXEzeEWcq6Zbcxz41mu5GU8biZca8/rxEqUuTH7PIdeJvJnllL8VSo/7w/YaT65PvbNPZ3138i40I835Eziv5MVhqa4KPfbXzZpvXw+ZsqETRU49SJ2i9a8Ta2yo4iKV3GUXeMkr2fdy0XkLY2w3Ru7ucmks1sqUVrZLq1PdGTsvRzRpTLWHlbibApDtV6xmsMutsrcR5eoOYZybVyKUI8kGnJEqQszIq8wlMnMGYYNVXt1IUa9layfeZZkK6GQ2t1iF8KDfR1vExC5Mi7WueHw+Am4cjMBgu0SZQiJkso0yR5kuguZNhg8EqCfWA5J9VvEBtTJ9Mo1Y8l5aDdWHJX5WRzwpyva1nxNPZZdbOlk+2Jb9NVJcl2DsvhXkZxwqXG79DVfVzN/Zqb8st1r/t8rFqkuRowGr1gjGPItskVzKmwsNILgwrhmQ9BoGJbFmLyiyoaYQxqA7E0xKBspIHEaYkLlWDKNMTcB5B5BpiWxX+rFOInAaEJjVMrdoaYyQwq05flsR7/IqeymhNMzjn64j9/4WVNU2+ZSbMZKeunpwBKfJ+QNb5hXMIZ0uF+9DzTvovCww7Nrgc8ZTStZ8eNmAw7Nq8rSi/Bm0jPExvF+Y6dS6T7CfDXyoTsO4rBRlExik+0AuUpGSbZtCk+fqKRObUbRtCin58zR4ePMx2jXWuZW5F2jz+Ze6QnSGpiFKPWVmhyt5vvJlEWpUaSUAdOPU342MrjTIpuny+YKmF0TKrbkBSVvUaVxKsnwY/EL4UkKwRY7EEgNgBNgcQHcGJSCw8oWKYloEx2BoAzAmu0TQgKckLMS2AD3ggzABbRy4dpXT6nbzege2fVzNVPed9E/Q6SVzvKO2xNzPew538GLfxM41sau4lEzdZAq8R5NjdFIw9oiDxMe0mVdjZvXg/QZh7VHtCWKjbrYyps+2yHcx9ojzDfx5kyrsbA0Zb6PMXtEeYymxroPTkc/tcL8R+1Q+JFymxrZDbRnv1a90ZrGw+Jeoymxumh5jGOLi+v0JqY+K679w61O0dFwzHHLaitojSG0YvrsOt+ic+P26Lhc53tGN7asv2qPNE61e0aiM3i48z1dhzpSz6RlPTLGSvpaXVZ9drtJtacE20ynaPOA9fBwoPFe86ajTpurVTf3alFaQdlqnN000l+aStpY6sXgMLmlPRxqTw263U1GEVX3iqWTje0Z05JLTS3AvWnePnhtH0U9j4N6KcoftHnlUjJRVPGRw7bWVcYycuOluRpLZOFlWkm6iywh92ssZNbx088Wo6pQipapayzN21HWnePlzaeEkle11zV9Dv6P4ejUqNtOpkrUYqOaML0pVGp1ZKSd4xSjdfv8T1sPhsPGVH86qYimmnbdLPXnGdNq1lljFaa9qSaHWp34vk7G0MHJxzLVIrY0qVSapZHdyzZnPK8sIVG4L3ZayeXgrtpLruvoo4LD05TTvKMZOVr08zisF7RZTy3/AB3jy7L6i8ad4+UAyxGNg28qaV9E9bLlfrAdad48+Enc2UQA7cnnkEafa/QvcrtADNrWRO5XN+ZSortEBNXI5qztIvDSb4iA632c/l0ZELdoAObeBU0PdIAIYFTQbtCAoznFJqxc4qwgKn2iE78TaFJcgAVIi9n4ckaSfYvJfyACVWNVJW0XkZ1Gr8F9IANRKztwLcLaiA2yujV5pPvv/A9WODg76fWvMAOHq+PZ39LyzqbPh26HmzVvruAC+nbT1JJ7H1XLhSThftYAbrnIqVBOy7V/E7o7Hp2bvLhzXLuADHK10nGPJS0fZYucbRT59wAdK5FRu2tX6CACVrjPD//Z"/>
          <p:cNvSpPr>
            <a:spLocks noChangeAspect="1" noChangeArrowheads="1"/>
          </p:cNvSpPr>
          <p:nvPr/>
        </p:nvSpPr>
        <p:spPr bwMode="auto">
          <a:xfrm>
            <a:off x="307975" y="-669925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16" name="Picture 20" descr="http://www.defense.gouv.fr/var/dicod/storage/images/base-de-medias/images/air/actualites/images-2010/images-aout-2010/planeur/790974-1-fre-FR/planeu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478958"/>
            <a:ext cx="3281362" cy="21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://skytraining.fr/media/avion__048731700_2308_280820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71" y="1452780"/>
            <a:ext cx="5329229" cy="42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85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36104"/>
          </a:xfrm>
        </p:spPr>
        <p:txBody>
          <a:bodyPr>
            <a:normAutofit fontScale="90000"/>
          </a:bodyPr>
          <a:lstStyle/>
          <a:p>
            <a:r>
              <a:rPr lang="fr-FR" sz="5400" b="1" dirty="0" smtClean="0"/>
              <a:t>Aviation Légère - tour d’horizon </a:t>
            </a:r>
            <a:endParaRPr lang="fr-FR" sz="5400" b="1" dirty="0"/>
          </a:p>
        </p:txBody>
      </p:sp>
      <p:pic>
        <p:nvPicPr>
          <p:cNvPr id="5122" name="Picture 2" descr="http://www.parachutisme-chutelibre.fr/images/chute_libre_less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2808313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 rot="10800000" flipV="1">
            <a:off x="4788024" y="2477409"/>
            <a:ext cx="331236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4000" dirty="0" smtClean="0"/>
              <a:t>Chute libre</a:t>
            </a:r>
            <a:endParaRPr lang="fr-FR" sz="4000" dirty="0"/>
          </a:p>
          <a:p>
            <a:pPr marL="0" indent="0">
              <a:buNone/>
            </a:pPr>
            <a:r>
              <a:rPr lang="fr-FR" sz="4000" dirty="0" smtClean="0"/>
              <a:t>Parachutisme</a:t>
            </a:r>
            <a:endParaRPr lang="fr-FR" sz="40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67544" y="119675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b="1" dirty="0" smtClean="0"/>
              <a:t>Hors sujet</a:t>
            </a:r>
            <a:endParaRPr lang="fr-FR" sz="5400" b="1" dirty="0"/>
          </a:p>
        </p:txBody>
      </p:sp>
      <p:pic>
        <p:nvPicPr>
          <p:cNvPr id="5124" name="Picture 4" descr="http://www.omsgerzat.com/images/Photo-mod%E9lisme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71" y="4653136"/>
            <a:ext cx="2765158" cy="147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 rot="10800000" flipV="1">
            <a:off x="4795159" y="4816418"/>
            <a:ext cx="3598021" cy="13364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4000" dirty="0" smtClean="0"/>
              <a:t>Aéromodélisme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 dirty="0" smtClean="0"/>
              <a:t>Drone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75649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/>
      <p:bldP spid="9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556</Words>
  <Application>Microsoft Office PowerPoint</Application>
  <PresentationFormat>Affichage à l'écran (4:3)</PresentationFormat>
  <Paragraphs>216</Paragraphs>
  <Slides>44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5" baseType="lpstr">
      <vt:lpstr>Thème Office</vt:lpstr>
      <vt:lpstr>DECOUVERTE ET INITIATION AU PILOTAGE </vt:lpstr>
      <vt:lpstr>Présentation PowerPoint</vt:lpstr>
      <vt:lpstr>Présentation PowerPoint</vt:lpstr>
      <vt:lpstr>PILOTAGE</vt:lpstr>
      <vt:lpstr>Aviation - Aéronautique</vt:lpstr>
      <vt:lpstr>Aéronef</vt:lpstr>
      <vt:lpstr>Aéronef</vt:lpstr>
      <vt:lpstr>Non Motorisé </vt:lpstr>
      <vt:lpstr>Aviation Légère - tour d’horizon </vt:lpstr>
      <vt:lpstr>Aéronefs non motorisés</vt:lpstr>
      <vt:lpstr>Présentation PowerPoint</vt:lpstr>
      <vt:lpstr>Présentation PowerPoint</vt:lpstr>
      <vt:lpstr>Présentation PowerPoint</vt:lpstr>
      <vt:lpstr>Aéronefs motorisés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Certifié / Non certifié</vt:lpstr>
      <vt:lpstr>Les motivations</vt:lpstr>
      <vt:lpstr>Les contraintes</vt:lpstr>
      <vt:lpstr>Les qualifications</vt:lpstr>
      <vt:lpstr>Les qualifications additionnelles</vt:lpstr>
      <vt:lpstr>La formation</vt:lpstr>
      <vt:lpstr>Apres le brevet</vt:lpstr>
      <vt:lpstr>Différents Brevets</vt:lpstr>
      <vt:lpstr>Différents Brevets</vt:lpstr>
      <vt:lpstr>Différents Brevets</vt:lpstr>
      <vt:lpstr>Différents Brevets</vt:lpstr>
      <vt:lpstr>Différents Brevets</vt:lpstr>
      <vt:lpstr>Différents Brevets</vt:lpstr>
      <vt:lpstr>Différents Brevets</vt:lpstr>
      <vt:lpstr>Différentes catégories</vt:lpstr>
      <vt:lpstr>Différentes catégories</vt:lpstr>
      <vt:lpstr>Différentes catégories</vt:lpstr>
      <vt:lpstr>Différentes catégories</vt:lpstr>
      <vt:lpstr>Différentes catégories</vt:lpstr>
      <vt:lpstr>Différentes catégories</vt:lpstr>
      <vt:lpstr>Différentes catégories</vt:lpstr>
      <vt:lpstr>Différentes catégories</vt:lpstr>
      <vt:lpstr>Adresses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HY</dc:creator>
  <cp:lastModifiedBy>Hayv</cp:lastModifiedBy>
  <cp:revision>71</cp:revision>
  <dcterms:created xsi:type="dcterms:W3CDTF">2013-12-14T09:12:04Z</dcterms:created>
  <dcterms:modified xsi:type="dcterms:W3CDTF">2014-03-11T10:47:37Z</dcterms:modified>
</cp:coreProperties>
</file>